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Montserrat"/>
      <p:regular r:id="rId37"/>
      <p:bold r:id="rId38"/>
      <p:italic r:id="rId39"/>
      <p:boldItalic r:id="rId40"/>
    </p:embeddedFont>
    <p:embeddedFont>
      <p:font typeface="Montserrat Medium"/>
      <p:regular r:id="rId41"/>
      <p:bold r:id="rId42"/>
      <p:italic r:id="rId43"/>
      <p:boldItalic r:id="rId44"/>
    </p:embeddedFont>
    <p:embeddedFont>
      <p:font typeface="Montserrat ExtraLight"/>
      <p:regular r:id="rId45"/>
      <p:bold r:id="rId46"/>
      <p:italic r:id="rId47"/>
      <p:boldItalic r:id="rId48"/>
    </p:embeddedFont>
    <p:embeddedFont>
      <p:font typeface="Montserrat ExtraBold"/>
      <p:bold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8D3D787-115B-4E11-B7B7-46FA85ACE60B}">
  <a:tblStyle styleId="{68D3D787-115B-4E11-B7B7-46FA85ACE6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42" Type="http://schemas.openxmlformats.org/officeDocument/2006/relationships/font" Target="fonts/MontserratMedium-bold.fntdata"/><Relationship Id="rId41" Type="http://schemas.openxmlformats.org/officeDocument/2006/relationships/font" Target="fonts/MontserratMedium-regular.fntdata"/><Relationship Id="rId44" Type="http://schemas.openxmlformats.org/officeDocument/2006/relationships/font" Target="fonts/MontserratMedium-boldItalic.fntdata"/><Relationship Id="rId43" Type="http://schemas.openxmlformats.org/officeDocument/2006/relationships/font" Target="fonts/MontserratMedium-italic.fntdata"/><Relationship Id="rId46" Type="http://schemas.openxmlformats.org/officeDocument/2006/relationships/font" Target="fonts/MontserratExtraLight-bold.fntdata"/><Relationship Id="rId45" Type="http://schemas.openxmlformats.org/officeDocument/2006/relationships/font" Target="fonts/MontserratExtraLigh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ExtraLight-boldItalic.fntdata"/><Relationship Id="rId47" Type="http://schemas.openxmlformats.org/officeDocument/2006/relationships/font" Target="fonts/MontserratExtraLight-italic.fntdata"/><Relationship Id="rId49" Type="http://schemas.openxmlformats.org/officeDocument/2006/relationships/font" Target="fonts/Montserrat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Montserrat-regular.fntdata"/><Relationship Id="rId36" Type="http://schemas.openxmlformats.org/officeDocument/2006/relationships/slide" Target="slides/slide31.xml"/><Relationship Id="rId39" Type="http://schemas.openxmlformats.org/officeDocument/2006/relationships/font" Target="fonts/Montserrat-italic.fntdata"/><Relationship Id="rId38" Type="http://schemas.openxmlformats.org/officeDocument/2006/relationships/font" Target="fonts/Montserrat-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MontserratExtraBol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2.png>
</file>

<file path=ppt/media/image23.png>
</file>

<file path=ppt/media/image24.png>
</file>

<file path=ppt/media/image25.jpg>
</file>

<file path=ppt/media/image26.png>
</file>

<file path=ppt/media/image28.png>
</file>

<file path=ppt/media/image29.png>
</file>

<file path=ppt/media/image3.png>
</file>

<file path=ppt/media/image30.png>
</file>

<file path=ppt/media/image31.png>
</file>

<file path=ppt/media/image32.png>
</file>

<file path=ppt/media/image34.png>
</file>

<file path=ppt/media/image35.png>
</file>

<file path=ppt/media/image36.png>
</file>

<file path=ppt/media/image37.png>
</file>

<file path=ppt/media/image38.png>
</file>

<file path=ppt/media/image39.png>
</file>

<file path=ppt/media/image4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97b3f74fa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97b3f74fa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c91f16d82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c91f16d82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7f9262ee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7f9262ee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a86ddb164317a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ca86ddb164317a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7f9262ee2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f9262ee2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ca86ddb164317a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ca86ddb164317a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c91f16d82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c91f16d82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ca86ddb164317a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ca86ddb164317a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97b3f74fab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97b3f74fab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c91f16d82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c91f16d82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7f9262ee2f_0_26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f9262ee2f_0_26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ca86ddb164317a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ca86ddb164317a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97b3f74fa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97b3f74fa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97b3f74fab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97b3f74fab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7f9262ee2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7f9262ee2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97b3f74fab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97b3f74fa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c91f16d82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c91f16d82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c91f16d82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c91f16d82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c9c048a08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c9c048a08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97b3f74fab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97b3f74fab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7f9262ee2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f9262ee2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7f9262ee2f_0_24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7f9262ee2f_0_24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97b3f74fab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97b3f74fab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ca86ddb164317a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ca86ddb164317a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7f9262e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f9262ee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c9c048a0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c9c048a0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3600"/>
              <a:buNone/>
              <a:defRPr b="1" sz="36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7200"/>
              <a:buNone/>
              <a:defRPr sz="72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accent1"/>
              </a:buClr>
              <a:buSzPts val="1800"/>
              <a:buChar char="●"/>
              <a:defRPr>
                <a:solidFill>
                  <a:schemeClr val="accent1"/>
                </a:solidFill>
              </a:defRPr>
            </a:lvl1pPr>
            <a:lvl2pPr indent="-342900" lvl="1" marL="914400" rtl="0" algn="ctr">
              <a:spcBef>
                <a:spcPts val="1600"/>
              </a:spcBef>
              <a:spcAft>
                <a:spcPts val="0"/>
              </a:spcAft>
              <a:buClr>
                <a:schemeClr val="accent1"/>
              </a:buClr>
              <a:buSzPts val="1800"/>
              <a:buChar char="○"/>
              <a:defRPr sz="1800">
                <a:solidFill>
                  <a:schemeClr val="accent1"/>
                </a:solidFill>
              </a:defRPr>
            </a:lvl2pPr>
            <a:lvl3pPr indent="-342900" lvl="2" marL="1371600" rtl="0" algn="ctr">
              <a:spcBef>
                <a:spcPts val="1600"/>
              </a:spcBef>
              <a:spcAft>
                <a:spcPts val="0"/>
              </a:spcAft>
              <a:buClr>
                <a:schemeClr val="accent1"/>
              </a:buClr>
              <a:buSzPts val="1800"/>
              <a:buChar char="■"/>
              <a:defRPr sz="1800">
                <a:solidFill>
                  <a:schemeClr val="accent1"/>
                </a:solidFill>
              </a:defRPr>
            </a:lvl3pPr>
            <a:lvl4pPr indent="-342900" lvl="3" marL="1828800" rtl="0" algn="ctr">
              <a:spcBef>
                <a:spcPts val="1600"/>
              </a:spcBef>
              <a:spcAft>
                <a:spcPts val="0"/>
              </a:spcAft>
              <a:buClr>
                <a:schemeClr val="accent1"/>
              </a:buClr>
              <a:buSzPts val="1800"/>
              <a:buChar char="●"/>
              <a:defRPr sz="1800">
                <a:solidFill>
                  <a:schemeClr val="accent1"/>
                </a:solidFill>
              </a:defRPr>
            </a:lvl4pPr>
            <a:lvl5pPr indent="-342900" lvl="4" marL="2286000" rtl="0" algn="ctr">
              <a:spcBef>
                <a:spcPts val="1600"/>
              </a:spcBef>
              <a:spcAft>
                <a:spcPts val="0"/>
              </a:spcAft>
              <a:buClr>
                <a:schemeClr val="accent1"/>
              </a:buClr>
              <a:buSzPts val="1800"/>
              <a:buChar char="○"/>
              <a:defRPr sz="1800">
                <a:solidFill>
                  <a:schemeClr val="accent1"/>
                </a:solidFill>
              </a:defRPr>
            </a:lvl5pPr>
            <a:lvl6pPr indent="-342900" lvl="5" marL="2743200" rtl="0" algn="ctr">
              <a:spcBef>
                <a:spcPts val="1600"/>
              </a:spcBef>
              <a:spcAft>
                <a:spcPts val="0"/>
              </a:spcAft>
              <a:buClr>
                <a:schemeClr val="accent1"/>
              </a:buClr>
              <a:buSzPts val="1800"/>
              <a:buChar char="■"/>
              <a:defRPr sz="1800">
                <a:solidFill>
                  <a:schemeClr val="accent1"/>
                </a:solidFill>
              </a:defRPr>
            </a:lvl6pPr>
            <a:lvl7pPr indent="-342900" lvl="6" marL="3200400" rtl="0" algn="ctr">
              <a:spcBef>
                <a:spcPts val="1600"/>
              </a:spcBef>
              <a:spcAft>
                <a:spcPts val="0"/>
              </a:spcAft>
              <a:buClr>
                <a:schemeClr val="accent1"/>
              </a:buClr>
              <a:buSzPts val="1800"/>
              <a:buChar char="●"/>
              <a:defRPr sz="1800">
                <a:solidFill>
                  <a:schemeClr val="accent1"/>
                </a:solidFill>
              </a:defRPr>
            </a:lvl7pPr>
            <a:lvl8pPr indent="-342900" lvl="7" marL="3657600" rtl="0" algn="ctr">
              <a:spcBef>
                <a:spcPts val="1600"/>
              </a:spcBef>
              <a:spcAft>
                <a:spcPts val="0"/>
              </a:spcAft>
              <a:buClr>
                <a:schemeClr val="accent1"/>
              </a:buClr>
              <a:buSzPts val="1800"/>
              <a:buChar char="○"/>
              <a:defRPr sz="1800">
                <a:solidFill>
                  <a:schemeClr val="accent1"/>
                </a:solidFill>
              </a:defRPr>
            </a:lvl8pPr>
            <a:lvl9pPr indent="-342900" lvl="8" marL="4114800" rtl="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3000"/>
              <a:buNone/>
              <a:defRPr sz="3000">
                <a:solidFill>
                  <a:schemeClr val="accent1"/>
                </a:solidFill>
              </a:defRPr>
            </a:lvl1pPr>
            <a:lvl2pPr lvl="1" rtl="0">
              <a:spcBef>
                <a:spcPts val="0"/>
              </a:spcBef>
              <a:spcAft>
                <a:spcPts val="0"/>
              </a:spcAft>
              <a:buClr>
                <a:schemeClr val="accent1"/>
              </a:buClr>
              <a:buSzPts val="4800"/>
              <a:buNone/>
              <a:defRPr sz="4800">
                <a:solidFill>
                  <a:schemeClr val="accent1"/>
                </a:solidFill>
              </a:defRPr>
            </a:lvl2pPr>
            <a:lvl3pPr lvl="2" rtl="0">
              <a:spcBef>
                <a:spcPts val="0"/>
              </a:spcBef>
              <a:spcAft>
                <a:spcPts val="0"/>
              </a:spcAft>
              <a:buClr>
                <a:schemeClr val="accent1"/>
              </a:buClr>
              <a:buSzPts val="4800"/>
              <a:buNone/>
              <a:defRPr sz="4800">
                <a:solidFill>
                  <a:schemeClr val="accent1"/>
                </a:solidFill>
              </a:defRPr>
            </a:lvl3pPr>
            <a:lvl4pPr lvl="3" rtl="0">
              <a:spcBef>
                <a:spcPts val="0"/>
              </a:spcBef>
              <a:spcAft>
                <a:spcPts val="0"/>
              </a:spcAft>
              <a:buClr>
                <a:schemeClr val="accent1"/>
              </a:buClr>
              <a:buSzPts val="4800"/>
              <a:buNone/>
              <a:defRPr sz="4800">
                <a:solidFill>
                  <a:schemeClr val="accent1"/>
                </a:solidFill>
              </a:defRPr>
            </a:lvl4pPr>
            <a:lvl5pPr lvl="4" rtl="0">
              <a:spcBef>
                <a:spcPts val="0"/>
              </a:spcBef>
              <a:spcAft>
                <a:spcPts val="0"/>
              </a:spcAft>
              <a:buClr>
                <a:schemeClr val="accent1"/>
              </a:buClr>
              <a:buSzPts val="4800"/>
              <a:buNone/>
              <a:defRPr sz="4800">
                <a:solidFill>
                  <a:schemeClr val="accent1"/>
                </a:solidFill>
              </a:defRPr>
            </a:lvl5pPr>
            <a:lvl6pPr lvl="5" rtl="0">
              <a:spcBef>
                <a:spcPts val="0"/>
              </a:spcBef>
              <a:spcAft>
                <a:spcPts val="0"/>
              </a:spcAft>
              <a:buClr>
                <a:schemeClr val="accent1"/>
              </a:buClr>
              <a:buSzPts val="4800"/>
              <a:buNone/>
              <a:defRPr sz="4800">
                <a:solidFill>
                  <a:schemeClr val="accent1"/>
                </a:solidFill>
              </a:defRPr>
            </a:lvl6pPr>
            <a:lvl7pPr lvl="6" rtl="0">
              <a:spcBef>
                <a:spcPts val="0"/>
              </a:spcBef>
              <a:spcAft>
                <a:spcPts val="0"/>
              </a:spcAft>
              <a:buClr>
                <a:schemeClr val="accent1"/>
              </a:buClr>
              <a:buSzPts val="4800"/>
              <a:buNone/>
              <a:defRPr sz="4800">
                <a:solidFill>
                  <a:schemeClr val="accent1"/>
                </a:solidFill>
              </a:defRPr>
            </a:lvl7pPr>
            <a:lvl8pPr lvl="7" rtl="0">
              <a:spcBef>
                <a:spcPts val="0"/>
              </a:spcBef>
              <a:spcAft>
                <a:spcPts val="0"/>
              </a:spcAft>
              <a:buClr>
                <a:schemeClr val="accent1"/>
              </a:buClr>
              <a:buSzPts val="4800"/>
              <a:buNone/>
              <a:defRPr sz="4800">
                <a:solidFill>
                  <a:schemeClr val="accent1"/>
                </a:solidFill>
              </a:defRPr>
            </a:lvl8pPr>
            <a:lvl9pPr lvl="8" rtl="0">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2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25.jp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25.jp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32.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25.jp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36.png"/><Relationship Id="rId4"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1950100"/>
            <a:ext cx="53829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Multiple Choice Question Generation</a:t>
            </a:r>
            <a:endParaRPr>
              <a:solidFill>
                <a:schemeClr val="dk1"/>
              </a:solidFill>
            </a:endParaRPr>
          </a:p>
        </p:txBody>
      </p:sp>
      <p:sp>
        <p:nvSpPr>
          <p:cNvPr id="159" name="Google Shape;159;p36"/>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2200">
                <a:solidFill>
                  <a:schemeClr val="dk1"/>
                </a:solidFill>
                <a:latin typeface="Montserrat ExtraLight"/>
                <a:ea typeface="Montserrat ExtraLight"/>
                <a:cs typeface="Montserrat ExtraLight"/>
                <a:sym typeface="Montserrat ExtraLight"/>
              </a:rPr>
              <a:t>Using NLP Models</a:t>
            </a:r>
            <a:endParaRPr b="0" sz="2200">
              <a:solidFill>
                <a:schemeClr val="dk1"/>
              </a:solidFill>
              <a:latin typeface="Montserrat ExtraLight"/>
              <a:ea typeface="Montserrat ExtraLight"/>
              <a:cs typeface="Montserrat ExtraLight"/>
              <a:sym typeface="Montserrat ExtraLight"/>
            </a:endParaRPr>
          </a:p>
        </p:txBody>
      </p:sp>
      <p:cxnSp>
        <p:nvCxnSpPr>
          <p:cNvPr id="160" name="Google Shape;160;p36"/>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61" name="Google Shape;161;p36"/>
          <p:cNvSpPr txBox="1"/>
          <p:nvPr>
            <p:ph idx="1" type="subTitle"/>
          </p:nvPr>
        </p:nvSpPr>
        <p:spPr>
          <a:xfrm>
            <a:off x="5383500" y="4250800"/>
            <a:ext cx="3760500" cy="74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12121"/>
                </a:solidFill>
              </a:rPr>
              <a:t>Gangaram Arvind Sudewad</a:t>
            </a:r>
            <a:endParaRPr>
              <a:solidFill>
                <a:srgbClr val="212121"/>
              </a:solidFill>
            </a:endParaRPr>
          </a:p>
          <a:p>
            <a:pPr indent="0" lvl="0" marL="0" rtl="0" algn="l">
              <a:spcBef>
                <a:spcPts val="0"/>
              </a:spcBef>
              <a:spcAft>
                <a:spcPts val="0"/>
              </a:spcAft>
              <a:buNone/>
            </a:pPr>
            <a:r>
              <a:rPr lang="en">
                <a:solidFill>
                  <a:srgbClr val="212121"/>
                </a:solidFill>
              </a:rPr>
              <a:t>20CS30017</a:t>
            </a:r>
            <a:endParaRPr>
              <a:solidFill>
                <a:srgbClr val="21212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45"/>
          <p:cNvSpPr txBox="1"/>
          <p:nvPr>
            <p:ph idx="4294967295" type="title"/>
          </p:nvPr>
        </p:nvSpPr>
        <p:spPr>
          <a:xfrm>
            <a:off x="3910200" y="2020750"/>
            <a:ext cx="32643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Methodology</a:t>
            </a:r>
            <a:endParaRPr>
              <a:solidFill>
                <a:schemeClr val="dk1"/>
              </a:solidFill>
            </a:endParaRPr>
          </a:p>
        </p:txBody>
      </p:sp>
      <p:sp>
        <p:nvSpPr>
          <p:cNvPr id="239" name="Google Shape;239;p45"/>
          <p:cNvSpPr txBox="1"/>
          <p:nvPr>
            <p:ph idx="4294967295" type="title"/>
          </p:nvPr>
        </p:nvSpPr>
        <p:spPr>
          <a:xfrm>
            <a:off x="1357945" y="1986550"/>
            <a:ext cx="2412900" cy="9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sz="3200">
                <a:solidFill>
                  <a:schemeClr val="dk1"/>
                </a:solidFill>
              </a:rPr>
              <a:t>03</a:t>
            </a:r>
            <a:endParaRPr sz="3200">
              <a:solidFill>
                <a:schemeClr val="dk1"/>
              </a:solidFill>
            </a:endParaRPr>
          </a:p>
        </p:txBody>
      </p:sp>
      <p:cxnSp>
        <p:nvCxnSpPr>
          <p:cNvPr id="240" name="Google Shape;240;p45"/>
          <p:cNvCxnSpPr/>
          <p:nvPr/>
        </p:nvCxnSpPr>
        <p:spPr>
          <a:xfrm>
            <a:off x="3840075" y="1935397"/>
            <a:ext cx="900" cy="7695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4" name="Shape 244"/>
        <p:cNvGrpSpPr/>
        <p:nvPr/>
      </p:nvGrpSpPr>
      <p:grpSpPr>
        <a:xfrm>
          <a:off x="0" y="0"/>
          <a:ext cx="0" cy="0"/>
          <a:chOff x="0" y="0"/>
          <a:chExt cx="0" cy="0"/>
        </a:xfrm>
      </p:grpSpPr>
      <p:sp>
        <p:nvSpPr>
          <p:cNvPr id="245" name="Google Shape;245;p46"/>
          <p:cNvSpPr txBox="1"/>
          <p:nvPr>
            <p:ph idx="1" type="subTitle"/>
          </p:nvPr>
        </p:nvSpPr>
        <p:spPr>
          <a:xfrm>
            <a:off x="471300" y="118200"/>
            <a:ext cx="8201400" cy="1524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1"/>
                </a:solidFill>
              </a:rPr>
              <a:t>The multiple-choice question generation process involves preprocessing input text, training a transformer model iteratively, constructing and tokenizing prompt templates, generating questions, answering questions, and generating distractors.</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 question generation process begins with the FlanT5 model, designed for crafting context-specific questions.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These questions are then fed into the DistilBERT model, which specializes in question answering to pinpoint the correct answers within the provided context.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Finally, the T5 model generates distractors, carefully crafting incorrect options for multiple-choice questions to accompany the correct answers.</a:t>
            </a:r>
            <a:endParaRPr>
              <a:solidFill>
                <a:schemeClr val="dk1"/>
              </a:solidFill>
            </a:endParaRPr>
          </a:p>
        </p:txBody>
      </p:sp>
      <p:pic>
        <p:nvPicPr>
          <p:cNvPr id="246" name="Google Shape;246;p46"/>
          <p:cNvPicPr preferRelativeResize="0"/>
          <p:nvPr/>
        </p:nvPicPr>
        <p:blipFill rotWithShape="1">
          <a:blip r:embed="rId3">
            <a:alphaModFix/>
          </a:blip>
          <a:srcRect b="4717" l="2678" r="2669" t="3150"/>
          <a:stretch/>
        </p:blipFill>
        <p:spPr>
          <a:xfrm>
            <a:off x="2450575" y="2391625"/>
            <a:ext cx="4242850" cy="2636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sp>
        <p:nvSpPr>
          <p:cNvPr id="251" name="Google Shape;251;p47"/>
          <p:cNvSpPr txBox="1"/>
          <p:nvPr>
            <p:ph idx="4" type="title"/>
          </p:nvPr>
        </p:nvSpPr>
        <p:spPr>
          <a:xfrm>
            <a:off x="3431075" y="4869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a:t>
            </a:r>
            <a:endParaRPr/>
          </a:p>
        </p:txBody>
      </p:sp>
      <p:cxnSp>
        <p:nvCxnSpPr>
          <p:cNvPr id="252" name="Google Shape;252;p47"/>
          <p:cNvCxnSpPr/>
          <p:nvPr/>
        </p:nvCxnSpPr>
        <p:spPr>
          <a:xfrm>
            <a:off x="2846825" y="49044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53" name="Google Shape;253;p47"/>
          <p:cNvSpPr txBox="1"/>
          <p:nvPr>
            <p:ph type="title"/>
          </p:nvPr>
        </p:nvSpPr>
        <p:spPr>
          <a:xfrm>
            <a:off x="1671438" y="17538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SQuAD</a:t>
            </a:r>
            <a:endParaRPr>
              <a:solidFill>
                <a:schemeClr val="dk1"/>
              </a:solidFill>
            </a:endParaRPr>
          </a:p>
        </p:txBody>
      </p:sp>
      <p:sp>
        <p:nvSpPr>
          <p:cNvPr id="254" name="Google Shape;254;p47"/>
          <p:cNvSpPr txBox="1"/>
          <p:nvPr>
            <p:ph idx="1" type="subTitle"/>
          </p:nvPr>
        </p:nvSpPr>
        <p:spPr>
          <a:xfrm>
            <a:off x="1671438" y="2438775"/>
            <a:ext cx="23901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S</a:t>
            </a:r>
            <a:r>
              <a:rPr lang="en">
                <a:solidFill>
                  <a:schemeClr val="dk1"/>
                </a:solidFill>
              </a:rPr>
              <a:t>tanford question answering dataset was used. Extracted sentence-question- answer triplets.</a:t>
            </a:r>
            <a:endParaRPr>
              <a:solidFill>
                <a:schemeClr val="dk1"/>
              </a:solidFill>
            </a:endParaRPr>
          </a:p>
          <a:p>
            <a:pPr indent="0" lvl="0" marL="0" rtl="0" algn="ctr">
              <a:spcBef>
                <a:spcPts val="0"/>
              </a:spcBef>
              <a:spcAft>
                <a:spcPts val="0"/>
              </a:spcAft>
              <a:buNone/>
            </a:pPr>
            <a:r>
              <a:t/>
            </a:r>
            <a:endParaRPr sz="1000">
              <a:solidFill>
                <a:schemeClr val="dk1"/>
              </a:solidFill>
            </a:endParaRPr>
          </a:p>
        </p:txBody>
      </p:sp>
      <p:sp>
        <p:nvSpPr>
          <p:cNvPr id="255" name="Google Shape;255;p47"/>
          <p:cNvSpPr txBox="1"/>
          <p:nvPr>
            <p:ph idx="2" type="title"/>
          </p:nvPr>
        </p:nvSpPr>
        <p:spPr>
          <a:xfrm>
            <a:off x="4550663" y="17538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RACE</a:t>
            </a:r>
            <a:endParaRPr>
              <a:solidFill>
                <a:schemeClr val="dk1"/>
              </a:solidFill>
            </a:endParaRPr>
          </a:p>
        </p:txBody>
      </p:sp>
      <p:sp>
        <p:nvSpPr>
          <p:cNvPr id="256" name="Google Shape;256;p47"/>
          <p:cNvSpPr txBox="1"/>
          <p:nvPr>
            <p:ph idx="3" type="subTitle"/>
          </p:nvPr>
        </p:nvSpPr>
        <p:spPr>
          <a:xfrm>
            <a:off x="4550663" y="2438775"/>
            <a:ext cx="23901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rPr>
              <a:t>The Reading Assessment for Comprehension and Evaluation dataset is being utilized to train and validate model for the task of distractor generation.</a:t>
            </a:r>
            <a:endParaRPr sz="900">
              <a:solidFill>
                <a:schemeClr val="dk1"/>
              </a:solidFill>
            </a:endParaRPr>
          </a:p>
        </p:txBody>
      </p:sp>
      <p:cxnSp>
        <p:nvCxnSpPr>
          <p:cNvPr id="257" name="Google Shape;257;p47"/>
          <p:cNvCxnSpPr/>
          <p:nvPr/>
        </p:nvCxnSpPr>
        <p:spPr>
          <a:xfrm>
            <a:off x="2730588" y="23747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58" name="Google Shape;258;p47"/>
          <p:cNvCxnSpPr/>
          <p:nvPr/>
        </p:nvCxnSpPr>
        <p:spPr>
          <a:xfrm>
            <a:off x="5609813" y="23747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2" name="Shape 262"/>
        <p:cNvGrpSpPr/>
        <p:nvPr/>
      </p:nvGrpSpPr>
      <p:grpSpPr>
        <a:xfrm>
          <a:off x="0" y="0"/>
          <a:ext cx="0" cy="0"/>
          <a:chOff x="0" y="0"/>
          <a:chExt cx="0" cy="0"/>
        </a:xfrm>
      </p:grpSpPr>
      <p:cxnSp>
        <p:nvCxnSpPr>
          <p:cNvPr id="263" name="Google Shape;263;p48"/>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64" name="Google Shape;264;p48"/>
          <p:cNvSpPr txBox="1"/>
          <p:nvPr>
            <p:ph type="title"/>
          </p:nvPr>
        </p:nvSpPr>
        <p:spPr>
          <a:xfrm>
            <a:off x="1026188" y="5187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SQuAD</a:t>
            </a:r>
            <a:endParaRPr>
              <a:solidFill>
                <a:schemeClr val="dk1"/>
              </a:solidFill>
            </a:endParaRPr>
          </a:p>
        </p:txBody>
      </p:sp>
      <p:sp>
        <p:nvSpPr>
          <p:cNvPr id="265" name="Google Shape;265;p48"/>
          <p:cNvSpPr txBox="1"/>
          <p:nvPr>
            <p:ph idx="1" type="subTitle"/>
          </p:nvPr>
        </p:nvSpPr>
        <p:spPr>
          <a:xfrm>
            <a:off x="1026200" y="1203675"/>
            <a:ext cx="2390100" cy="87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Id, title, context, question, answers, text, answer_start</a:t>
            </a:r>
            <a:endParaRPr>
              <a:solidFill>
                <a:schemeClr val="dk1"/>
              </a:solidFill>
            </a:endParaRPr>
          </a:p>
          <a:p>
            <a:pPr indent="0" lvl="0" marL="0" rtl="0" algn="ctr">
              <a:spcBef>
                <a:spcPts val="0"/>
              </a:spcBef>
              <a:spcAft>
                <a:spcPts val="0"/>
              </a:spcAft>
              <a:buNone/>
            </a:pPr>
            <a:r>
              <a:t/>
            </a:r>
            <a:endParaRPr sz="1000">
              <a:solidFill>
                <a:schemeClr val="dk1"/>
              </a:solidFill>
            </a:endParaRPr>
          </a:p>
        </p:txBody>
      </p:sp>
      <p:sp>
        <p:nvSpPr>
          <p:cNvPr id="266" name="Google Shape;266;p48"/>
          <p:cNvSpPr txBox="1"/>
          <p:nvPr>
            <p:ph idx="2" type="title"/>
          </p:nvPr>
        </p:nvSpPr>
        <p:spPr>
          <a:xfrm>
            <a:off x="980613" y="2851800"/>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RACE</a:t>
            </a:r>
            <a:endParaRPr>
              <a:solidFill>
                <a:schemeClr val="dk1"/>
              </a:solidFill>
            </a:endParaRPr>
          </a:p>
        </p:txBody>
      </p:sp>
      <p:sp>
        <p:nvSpPr>
          <p:cNvPr id="267" name="Google Shape;267;p48"/>
          <p:cNvSpPr txBox="1"/>
          <p:nvPr>
            <p:ph idx="3" type="subTitle"/>
          </p:nvPr>
        </p:nvSpPr>
        <p:spPr>
          <a:xfrm>
            <a:off x="980625" y="3536700"/>
            <a:ext cx="2390100" cy="87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1"/>
                </a:solidFill>
              </a:rPr>
              <a:t>Race_id, article, questions, options</a:t>
            </a:r>
            <a:endParaRPr sz="1500">
              <a:solidFill>
                <a:schemeClr val="dk1"/>
              </a:solidFill>
            </a:endParaRPr>
          </a:p>
          <a:p>
            <a:pPr indent="0" lvl="0" marL="0" rtl="0" algn="ctr">
              <a:spcBef>
                <a:spcPts val="0"/>
              </a:spcBef>
              <a:spcAft>
                <a:spcPts val="0"/>
              </a:spcAft>
              <a:buNone/>
            </a:pPr>
            <a:r>
              <a:rPr lang="en" sz="1500">
                <a:solidFill>
                  <a:schemeClr val="dk1"/>
                </a:solidFill>
              </a:rPr>
              <a:t>answer</a:t>
            </a:r>
            <a:r>
              <a:rPr lang="en" sz="1500">
                <a:solidFill>
                  <a:schemeClr val="dk1"/>
                </a:solidFill>
              </a:rPr>
              <a:t>s</a:t>
            </a:r>
            <a:endParaRPr sz="1500">
              <a:solidFill>
                <a:schemeClr val="dk1"/>
              </a:solidFill>
            </a:endParaRPr>
          </a:p>
        </p:txBody>
      </p:sp>
      <p:cxnSp>
        <p:nvCxnSpPr>
          <p:cNvPr id="268" name="Google Shape;268;p48"/>
          <p:cNvCxnSpPr/>
          <p:nvPr/>
        </p:nvCxnSpPr>
        <p:spPr>
          <a:xfrm>
            <a:off x="2085338" y="11396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69" name="Google Shape;269;p48"/>
          <p:cNvCxnSpPr/>
          <p:nvPr/>
        </p:nvCxnSpPr>
        <p:spPr>
          <a:xfrm>
            <a:off x="2039763" y="3472723"/>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70" name="Google Shape;270;p48"/>
          <p:cNvSpPr txBox="1"/>
          <p:nvPr>
            <p:ph idx="1" type="subTitle"/>
          </p:nvPr>
        </p:nvSpPr>
        <p:spPr>
          <a:xfrm>
            <a:off x="3941150" y="683300"/>
            <a:ext cx="4974900" cy="146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al"/>
                <a:ea typeface="Arial"/>
                <a:cs typeface="Arial"/>
                <a:sym typeface="Arial"/>
              </a:rPr>
              <a:t>  "id": "573382d24776f41900660c39",</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"title": "Warsaw",</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"context": "Warsaw is home to many companies and institutions...",</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"question": "What was Warsaw ranked the 7th greatest of?",</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"answers": </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"text": ["emerging market", "emerging market", "emerging market"],</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"answer_start": [470, 470, 470]</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t>
            </a:r>
            <a:endParaRPr sz="1200">
              <a:solidFill>
                <a:schemeClr val="dk1"/>
              </a:solidFill>
              <a:latin typeface="Arial"/>
              <a:ea typeface="Arial"/>
              <a:cs typeface="Arial"/>
              <a:sym typeface="Arial"/>
            </a:endParaRPr>
          </a:p>
          <a:p>
            <a:pPr indent="0" lvl="0" marL="0" rtl="0" algn="l">
              <a:spcBef>
                <a:spcPts val="0"/>
              </a:spcBef>
              <a:spcAft>
                <a:spcPts val="0"/>
              </a:spcAft>
              <a:buNone/>
            </a:pPr>
            <a:r>
              <a:t/>
            </a:r>
            <a:endParaRPr sz="1200">
              <a:solidFill>
                <a:schemeClr val="dk1"/>
              </a:solidFill>
              <a:latin typeface="Arial"/>
              <a:ea typeface="Arial"/>
              <a:cs typeface="Arial"/>
              <a:sym typeface="Arial"/>
            </a:endParaRPr>
          </a:p>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271" name="Google Shape;271;p48"/>
          <p:cNvSpPr txBox="1"/>
          <p:nvPr>
            <p:ph idx="1" type="subTitle"/>
          </p:nvPr>
        </p:nvSpPr>
        <p:spPr>
          <a:xfrm>
            <a:off x="3941150" y="2780400"/>
            <a:ext cx="5262900" cy="22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al"/>
                <a:ea typeface="Arial"/>
                <a:cs typeface="Arial"/>
                <a:sym typeface="Arial"/>
              </a:rPr>
              <a:t>  "race_id": "middle1624.txt",</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"article": "Working mothers are growing in number...",</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t>
            </a:r>
            <a:r>
              <a:rPr lang="en" sz="1200">
                <a:solidFill>
                  <a:schemeClr val="dk1"/>
                </a:solidFill>
                <a:latin typeface="Arial"/>
                <a:ea typeface="Arial"/>
                <a:cs typeface="Arial"/>
                <a:sym typeface="Arial"/>
              </a:rPr>
              <a:t>q</a:t>
            </a:r>
            <a:r>
              <a:rPr lang="en" sz="1200">
                <a:solidFill>
                  <a:schemeClr val="dk1"/>
                </a:solidFill>
                <a:latin typeface="Arial"/>
                <a:ea typeface="Arial"/>
                <a:cs typeface="Arial"/>
                <a:sym typeface="Arial"/>
              </a:rPr>
              <a:t>uestions":</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["What is increasing with working mothers?", "What do children of working moms achieve?", "How do moms interact with kids?"],</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"options": </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[["Childcare options", "Family income", "School enrollment", "Maternal stress"], ["Higher grades", "Lower self-esteem", "Fewer issues", "Better development"], ["Limited communication", "Decreased attachment", "Increased involvement", "Reduced supervision"]],</a:t>
            </a:r>
            <a:endParaRPr sz="1200">
              <a:solidFill>
                <a:schemeClr val="dk1"/>
              </a:solidFill>
              <a:latin typeface="Arial"/>
              <a:ea typeface="Arial"/>
              <a:cs typeface="Arial"/>
              <a:sym typeface="Arial"/>
            </a:endParaRPr>
          </a:p>
          <a:p>
            <a:pPr indent="0" lvl="0" marL="0" rtl="0" algn="l">
              <a:spcBef>
                <a:spcPts val="0"/>
              </a:spcBef>
              <a:spcAft>
                <a:spcPts val="0"/>
              </a:spcAft>
              <a:buNone/>
            </a:pPr>
            <a:r>
              <a:rPr lang="en" sz="1200">
                <a:solidFill>
                  <a:schemeClr val="dk1"/>
                </a:solidFill>
                <a:latin typeface="Arial"/>
                <a:ea typeface="Arial"/>
                <a:cs typeface="Arial"/>
                <a:sym typeface="Arial"/>
              </a:rPr>
              <a:t>  "</a:t>
            </a:r>
            <a:r>
              <a:rPr lang="en" sz="1200">
                <a:solidFill>
                  <a:schemeClr val="dk1"/>
                </a:solidFill>
                <a:latin typeface="Arial"/>
                <a:ea typeface="Arial"/>
                <a:cs typeface="Arial"/>
                <a:sym typeface="Arial"/>
              </a:rPr>
              <a:t>a</a:t>
            </a:r>
            <a:r>
              <a:rPr lang="en" sz="1200">
                <a:solidFill>
                  <a:schemeClr val="dk1"/>
                </a:solidFill>
                <a:latin typeface="Arial"/>
                <a:ea typeface="Arial"/>
                <a:cs typeface="Arial"/>
                <a:sym typeface="Arial"/>
              </a:rPr>
              <a:t>nswers": ["Maternal stress", "Higher grades", "Increased involvement"]</a:t>
            </a:r>
            <a:endParaRPr sz="1200">
              <a:solidFill>
                <a:schemeClr val="dk1"/>
              </a:solidFill>
              <a:latin typeface="Arial"/>
              <a:ea typeface="Arial"/>
              <a:cs typeface="Arial"/>
              <a:sym typeface="Arial"/>
            </a:endParaRPr>
          </a:p>
          <a:p>
            <a:pPr indent="0" lvl="0" marL="0" rtl="0" algn="l">
              <a:spcBef>
                <a:spcPts val="0"/>
              </a:spcBef>
              <a:spcAft>
                <a:spcPts val="0"/>
              </a:spcAft>
              <a:buNone/>
            </a:pPr>
            <a:r>
              <a:t/>
            </a:r>
            <a:endParaRPr sz="1200">
              <a:solidFill>
                <a:schemeClr val="dk1"/>
              </a:solidFill>
              <a:latin typeface="Arial"/>
              <a:ea typeface="Arial"/>
              <a:cs typeface="Arial"/>
              <a:sym typeface="Arial"/>
            </a:endParaRPr>
          </a:p>
          <a:p>
            <a:pPr indent="0" lvl="0" marL="0" rtl="0" algn="l">
              <a:spcBef>
                <a:spcPts val="0"/>
              </a:spcBef>
              <a:spcAft>
                <a:spcPts val="0"/>
              </a:spcAft>
              <a:buNone/>
            </a:pPr>
            <a:r>
              <a:t/>
            </a:r>
            <a:endParaRPr sz="1200">
              <a:solidFill>
                <a:schemeClr val="dk1"/>
              </a:solidFill>
              <a:latin typeface="Arial"/>
              <a:ea typeface="Arial"/>
              <a:cs typeface="Arial"/>
              <a:sym typeface="Arial"/>
            </a:endParaRPr>
          </a:p>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5" name="Shape 275"/>
        <p:cNvGrpSpPr/>
        <p:nvPr/>
      </p:nvGrpSpPr>
      <p:grpSpPr>
        <a:xfrm>
          <a:off x="0" y="0"/>
          <a:ext cx="0" cy="0"/>
          <a:chOff x="0" y="0"/>
          <a:chExt cx="0" cy="0"/>
        </a:xfrm>
      </p:grpSpPr>
      <p:sp>
        <p:nvSpPr>
          <p:cNvPr id="276" name="Google Shape;276;p49"/>
          <p:cNvSpPr txBox="1"/>
          <p:nvPr>
            <p:ph idx="4" type="title"/>
          </p:nvPr>
        </p:nvSpPr>
        <p:spPr>
          <a:xfrm>
            <a:off x="938500" y="445025"/>
            <a:ext cx="7377000" cy="5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Sequential Phases for MCQ Generation</a:t>
            </a:r>
            <a:endParaRPr/>
          </a:p>
        </p:txBody>
      </p:sp>
      <p:cxnSp>
        <p:nvCxnSpPr>
          <p:cNvPr id="277" name="Google Shape;277;p49"/>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78" name="Google Shape;278;p49"/>
          <p:cNvSpPr txBox="1"/>
          <p:nvPr>
            <p:ph idx="5" type="title"/>
          </p:nvPr>
        </p:nvSpPr>
        <p:spPr>
          <a:xfrm>
            <a:off x="1026200" y="863725"/>
            <a:ext cx="38619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rgbClr val="000000"/>
                </a:solidFill>
              </a:rPr>
              <a:t>Question Generation</a:t>
            </a:r>
            <a:endParaRPr sz="1700">
              <a:solidFill>
                <a:srgbClr val="000000"/>
              </a:solidFill>
            </a:endParaRPr>
          </a:p>
        </p:txBody>
      </p:sp>
      <p:sp>
        <p:nvSpPr>
          <p:cNvPr id="279" name="Google Shape;279;p49"/>
          <p:cNvSpPr txBox="1"/>
          <p:nvPr>
            <p:ph idx="6" type="subTitle"/>
          </p:nvPr>
        </p:nvSpPr>
        <p:spPr>
          <a:xfrm>
            <a:off x="1026200" y="1412125"/>
            <a:ext cx="7289400" cy="101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100">
                <a:solidFill>
                  <a:srgbClr val="000000"/>
                </a:solidFill>
              </a:rPr>
              <a:t>Context Retrieval: </a:t>
            </a:r>
            <a:r>
              <a:rPr lang="en" sz="1100">
                <a:solidFill>
                  <a:srgbClr val="000000"/>
                </a:solidFill>
              </a:rPr>
              <a:t>Retrieve the context from the dataset using the specified index.</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Training Transformer Model:</a:t>
            </a:r>
            <a:r>
              <a:rPr lang="en" sz="1100">
                <a:solidFill>
                  <a:srgbClr val="000000"/>
                </a:solidFill>
              </a:rPr>
              <a:t> Train the flanT5 model, incorporating parameter analysis, zero-shot inference, dataset tokenization, LORA(Low rank adaption) configuration, and PEFT(Pre-training with Extracted Feature Transfer) fine-tuning.</a:t>
            </a:r>
            <a:endParaRPr sz="1100">
              <a:solidFill>
                <a:srgbClr val="000000"/>
              </a:solidFill>
            </a:endParaRPr>
          </a:p>
          <a:p>
            <a:pPr indent="0" lvl="0" marL="0" rtl="0" algn="just">
              <a:spcBef>
                <a:spcPts val="0"/>
              </a:spcBef>
              <a:spcAft>
                <a:spcPts val="0"/>
              </a:spcAft>
              <a:buNone/>
            </a:pPr>
            <a:r>
              <a:t/>
            </a:r>
            <a:endParaRPr b="1" sz="1100">
              <a:solidFill>
                <a:srgbClr val="000000"/>
              </a:solidFill>
            </a:endParaRPr>
          </a:p>
          <a:p>
            <a:pPr indent="0" lvl="0" marL="0" rtl="0" algn="just">
              <a:spcBef>
                <a:spcPts val="0"/>
              </a:spcBef>
              <a:spcAft>
                <a:spcPts val="0"/>
              </a:spcAft>
              <a:buNone/>
            </a:pPr>
            <a:r>
              <a:t/>
            </a:r>
            <a:endParaRPr sz="1100">
              <a:solidFill>
                <a:srgbClr val="000000"/>
              </a:solidFill>
            </a:endParaRPr>
          </a:p>
        </p:txBody>
      </p:sp>
      <p:cxnSp>
        <p:nvCxnSpPr>
          <p:cNvPr id="280" name="Google Shape;280;p49"/>
          <p:cNvCxnSpPr/>
          <p:nvPr/>
        </p:nvCxnSpPr>
        <p:spPr>
          <a:xfrm>
            <a:off x="1913300" y="1412123"/>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81" name="Google Shape;281;p49"/>
          <p:cNvPicPr preferRelativeResize="0"/>
          <p:nvPr/>
        </p:nvPicPr>
        <p:blipFill rotWithShape="1">
          <a:blip r:embed="rId3">
            <a:alphaModFix/>
          </a:blip>
          <a:srcRect b="4717" l="2678" r="2669" t="3150"/>
          <a:stretch/>
        </p:blipFill>
        <p:spPr>
          <a:xfrm>
            <a:off x="558100" y="2847325"/>
            <a:ext cx="2775439" cy="1877250"/>
          </a:xfrm>
          <a:prstGeom prst="rect">
            <a:avLst/>
          </a:prstGeom>
          <a:noFill/>
          <a:ln>
            <a:noFill/>
          </a:ln>
        </p:spPr>
      </p:pic>
      <p:pic>
        <p:nvPicPr>
          <p:cNvPr id="282" name="Google Shape;282;p49"/>
          <p:cNvPicPr preferRelativeResize="0"/>
          <p:nvPr/>
        </p:nvPicPr>
        <p:blipFill rotWithShape="1">
          <a:blip r:embed="rId4">
            <a:alphaModFix/>
          </a:blip>
          <a:srcRect b="6925" l="2754" r="1587" t="3596"/>
          <a:stretch/>
        </p:blipFill>
        <p:spPr>
          <a:xfrm>
            <a:off x="4603100" y="3010150"/>
            <a:ext cx="3407299" cy="1877250"/>
          </a:xfrm>
          <a:prstGeom prst="rect">
            <a:avLst/>
          </a:prstGeom>
          <a:noFill/>
          <a:ln>
            <a:noFill/>
          </a:ln>
        </p:spPr>
      </p:pic>
      <p:cxnSp>
        <p:nvCxnSpPr>
          <p:cNvPr id="283" name="Google Shape;283;p49"/>
          <p:cNvCxnSpPr/>
          <p:nvPr/>
        </p:nvCxnSpPr>
        <p:spPr>
          <a:xfrm>
            <a:off x="3300950" y="3227175"/>
            <a:ext cx="1248000" cy="32700"/>
          </a:xfrm>
          <a:prstGeom prst="straightConnector1">
            <a:avLst/>
          </a:prstGeom>
          <a:noFill/>
          <a:ln cap="flat" cmpd="sng" w="9525">
            <a:solidFill>
              <a:schemeClr val="dk1"/>
            </a:solidFill>
            <a:prstDash val="solid"/>
            <a:round/>
            <a:headEnd len="med" w="med" type="none"/>
            <a:tailEnd len="med" w="med" type="triangle"/>
          </a:ln>
        </p:spPr>
      </p:cxnSp>
      <p:sp>
        <p:nvSpPr>
          <p:cNvPr id="284" name="Google Shape;284;p49"/>
          <p:cNvSpPr/>
          <p:nvPr/>
        </p:nvSpPr>
        <p:spPr>
          <a:xfrm>
            <a:off x="577275" y="2793125"/>
            <a:ext cx="2763000" cy="651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 name="Shape 288"/>
        <p:cNvGrpSpPr/>
        <p:nvPr/>
      </p:nvGrpSpPr>
      <p:grpSpPr>
        <a:xfrm>
          <a:off x="0" y="0"/>
          <a:ext cx="0" cy="0"/>
          <a:chOff x="0" y="0"/>
          <a:chExt cx="0" cy="0"/>
        </a:xfrm>
      </p:grpSpPr>
      <p:cxnSp>
        <p:nvCxnSpPr>
          <p:cNvPr id="289" name="Google Shape;289;p5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90" name="Google Shape;290;p50"/>
          <p:cNvSpPr txBox="1"/>
          <p:nvPr>
            <p:ph idx="4294967295" type="subTitle"/>
          </p:nvPr>
        </p:nvSpPr>
        <p:spPr>
          <a:xfrm>
            <a:off x="1026200" y="891275"/>
            <a:ext cx="7289400" cy="2303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Prompt Construction:</a:t>
            </a:r>
            <a:r>
              <a:rPr lang="en" sz="1100">
                <a:solidFill>
                  <a:srgbClr val="000000"/>
                </a:solidFill>
              </a:rPr>
              <a:t> Construct a prompt template by formatting the retrieved context into a template string, including fixed text, context, and a placeholder for the question.</a:t>
            </a:r>
            <a:endParaRPr sz="1100">
              <a:solidFill>
                <a:srgbClr val="000000"/>
              </a:solidFill>
            </a:endParaRPr>
          </a:p>
          <a:p>
            <a:pPr indent="0" lvl="0" marL="0" rtl="0" algn="just">
              <a:spcBef>
                <a:spcPts val="0"/>
              </a:spcBef>
              <a:spcAft>
                <a:spcPts val="0"/>
              </a:spcAft>
              <a:buNone/>
            </a:pPr>
            <a:r>
              <a:rPr lang="en" sz="1100">
                <a:solidFill>
                  <a:srgbClr val="000000"/>
                </a:solidFill>
              </a:rPr>
              <a:t>“Generate Question from the following context. + {context} + Question”</a:t>
            </a:r>
            <a:endParaRPr sz="1100">
              <a:solidFill>
                <a:srgbClr val="000000"/>
              </a:solidFill>
            </a:endParaRPr>
          </a:p>
          <a:p>
            <a:pPr indent="0" lvl="0" marL="0" rtl="0" algn="just">
              <a:spcBef>
                <a:spcPts val="0"/>
              </a:spcBef>
              <a:spcAft>
                <a:spcPts val="0"/>
              </a:spcAft>
              <a:buNone/>
            </a:pPr>
            <a:r>
              <a:rPr b="1" lang="en" sz="1100">
                <a:solidFill>
                  <a:srgbClr val="000000"/>
                </a:solidFill>
              </a:rPr>
              <a:t>To</a:t>
            </a:r>
            <a:r>
              <a:rPr b="1" lang="en" sz="1100">
                <a:solidFill>
                  <a:srgbClr val="000000"/>
                </a:solidFill>
              </a:rPr>
              <a:t>kenization: </a:t>
            </a:r>
            <a:r>
              <a:rPr lang="en" sz="1100">
                <a:solidFill>
                  <a:srgbClr val="000000"/>
                </a:solidFill>
              </a:rPr>
              <a:t>Tokenize the prompt template, converting the input text into numerical representations understandable by the model. Convert the tokenized input into PyTorch tensors for further processing.</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Model Input:</a:t>
            </a:r>
            <a:r>
              <a:rPr lang="en" sz="1100">
                <a:solidFill>
                  <a:srgbClr val="000000"/>
                </a:solidFill>
              </a:rPr>
              <a:t> Pass the tokenized input to the flanT5 model for question generation. </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Question Generation: </a:t>
            </a:r>
            <a:r>
              <a:rPr lang="en" sz="1100">
                <a:solidFill>
                  <a:srgbClr val="000000"/>
                </a:solidFill>
              </a:rPr>
              <a:t>Utilize the generate() method of the model to generate questions based on the provided context. The generated output is a sequence of token IDs representing the question.</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Decoding: </a:t>
            </a:r>
            <a:r>
              <a:rPr lang="en" sz="1100">
                <a:solidFill>
                  <a:srgbClr val="000000"/>
                </a:solidFill>
              </a:rPr>
              <a:t>Decode the generated token IDs using the tokenizer to obtain the final question text. Skip special tokens indicating the beginning and end of the sequence during decoding.</a:t>
            </a:r>
            <a:endParaRPr sz="1100">
              <a:solidFill>
                <a:srgbClr val="000000"/>
              </a:solidFill>
            </a:endParaRPr>
          </a:p>
          <a:p>
            <a:pPr indent="0" lvl="0" marL="0" rtl="0" algn="just">
              <a:spcBef>
                <a:spcPts val="0"/>
              </a:spcBef>
              <a:spcAft>
                <a:spcPts val="0"/>
              </a:spcAft>
              <a:buNone/>
            </a:pPr>
            <a:r>
              <a:t/>
            </a:r>
            <a:endParaRPr sz="11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4" name="Shape 294"/>
        <p:cNvGrpSpPr/>
        <p:nvPr/>
      </p:nvGrpSpPr>
      <p:grpSpPr>
        <a:xfrm>
          <a:off x="0" y="0"/>
          <a:ext cx="0" cy="0"/>
          <a:chOff x="0" y="0"/>
          <a:chExt cx="0" cy="0"/>
        </a:xfrm>
      </p:grpSpPr>
      <p:cxnSp>
        <p:nvCxnSpPr>
          <p:cNvPr id="295" name="Google Shape;295;p51"/>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96" name="Google Shape;296;p51"/>
          <p:cNvSpPr txBox="1"/>
          <p:nvPr>
            <p:ph idx="6" type="subTitle"/>
          </p:nvPr>
        </p:nvSpPr>
        <p:spPr>
          <a:xfrm>
            <a:off x="1026200" y="414025"/>
            <a:ext cx="3005700" cy="601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solidFill>
                  <a:schemeClr val="dk1"/>
                </a:solidFill>
              </a:rPr>
              <a:t>Training Transformer Model:</a:t>
            </a:r>
            <a:r>
              <a:rPr lang="en">
                <a:solidFill>
                  <a:schemeClr val="dk1"/>
                </a:solidFill>
              </a:rPr>
              <a:t> </a:t>
            </a:r>
            <a:endParaRPr>
              <a:solidFill>
                <a:schemeClr val="dk1"/>
              </a:solidFill>
            </a:endParaRPr>
          </a:p>
          <a:p>
            <a:pPr indent="0" lvl="0" marL="0" rtl="0" algn="just">
              <a:spcBef>
                <a:spcPts val="0"/>
              </a:spcBef>
              <a:spcAft>
                <a:spcPts val="0"/>
              </a:spcAft>
              <a:buNone/>
            </a:pPr>
            <a:r>
              <a:t/>
            </a:r>
            <a:endParaRPr sz="1100">
              <a:solidFill>
                <a:schemeClr val="dk1"/>
              </a:solidFill>
            </a:endParaRPr>
          </a:p>
        </p:txBody>
      </p:sp>
      <p:sp>
        <p:nvSpPr>
          <p:cNvPr id="297" name="Google Shape;297;p51"/>
          <p:cNvSpPr txBox="1"/>
          <p:nvPr/>
        </p:nvSpPr>
        <p:spPr>
          <a:xfrm>
            <a:off x="1026200" y="820800"/>
            <a:ext cx="81150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rPr>
              <a:t>Training the flan 5 model used for question generation where, </a:t>
            </a:r>
            <a:endParaRPr sz="1200">
              <a:solidFill>
                <a:schemeClr val="dk1"/>
              </a:solidFill>
            </a:endParaRPr>
          </a:p>
          <a:p>
            <a:pPr indent="0" lvl="0" marL="0" rtl="0" algn="just">
              <a:spcBef>
                <a:spcPts val="0"/>
              </a:spcBef>
              <a:spcAft>
                <a:spcPts val="0"/>
              </a:spcAft>
              <a:buNone/>
            </a:pPr>
            <a:r>
              <a:rPr lang="en" sz="1200">
                <a:solidFill>
                  <a:schemeClr val="dk1"/>
                </a:solidFill>
              </a:rPr>
              <a:t>Input: Tokenized context-question pairs for training. </a:t>
            </a:r>
            <a:endParaRPr sz="1200">
              <a:solidFill>
                <a:schemeClr val="dk1"/>
              </a:solidFill>
            </a:endParaRPr>
          </a:p>
          <a:p>
            <a:pPr indent="0" lvl="0" marL="0" rtl="0" algn="just">
              <a:spcBef>
                <a:spcPts val="0"/>
              </a:spcBef>
              <a:spcAft>
                <a:spcPts val="0"/>
              </a:spcAft>
              <a:buNone/>
            </a:pPr>
            <a:r>
              <a:rPr lang="en" sz="1200">
                <a:solidFill>
                  <a:schemeClr val="dk1"/>
                </a:solidFill>
              </a:rPr>
              <a:t>Output: Model predictions (tokenized questions) and loss during training. </a:t>
            </a:r>
            <a:endParaRPr sz="1200">
              <a:solidFill>
                <a:schemeClr val="dk1"/>
              </a:solidFill>
            </a:endParaRPr>
          </a:p>
          <a:p>
            <a:pPr indent="0" lvl="0" marL="0" rtl="0" algn="just">
              <a:spcBef>
                <a:spcPts val="0"/>
              </a:spcBef>
              <a:spcAft>
                <a:spcPts val="0"/>
              </a:spcAft>
              <a:buNone/>
            </a:pPr>
            <a:r>
              <a:rPr lang="en" sz="1200">
                <a:solidFill>
                  <a:schemeClr val="dk1"/>
                </a:solidFill>
              </a:rPr>
              <a:t>Training Data Samples: 87,599 samples then reduced to 17520 samples from the SQuAD training split. </a:t>
            </a:r>
            <a:endParaRPr sz="1200">
              <a:solidFill>
                <a:schemeClr val="dk1"/>
              </a:solidFill>
            </a:endParaRPr>
          </a:p>
          <a:p>
            <a:pPr indent="0" lvl="0" marL="0" rtl="0" algn="just">
              <a:spcBef>
                <a:spcPts val="0"/>
              </a:spcBef>
              <a:spcAft>
                <a:spcPts val="0"/>
              </a:spcAft>
              <a:buNone/>
            </a:pPr>
            <a:r>
              <a:rPr lang="en" sz="1200">
                <a:solidFill>
                  <a:schemeClr val="dk1"/>
                </a:solidFill>
              </a:rPr>
              <a:t>Testing (Validation) Data Samples: 10,570 samples reduced to 2114 from the SQuAD validation split.</a:t>
            </a:r>
            <a:endParaRPr sz="1200">
              <a:solidFill>
                <a:schemeClr val="dk1"/>
              </a:solidFill>
            </a:endParaRPr>
          </a:p>
          <a:p>
            <a:pPr indent="0" lvl="0" marL="0" rtl="0" algn="just">
              <a:spcBef>
                <a:spcPts val="0"/>
              </a:spcBef>
              <a:spcAft>
                <a:spcPts val="0"/>
              </a:spcAft>
              <a:buNone/>
            </a:pPr>
            <a:r>
              <a:t/>
            </a:r>
            <a:endParaRPr sz="1200">
              <a:solidFill>
                <a:schemeClr val="dk1"/>
              </a:solidFill>
            </a:endParaRPr>
          </a:p>
        </p:txBody>
      </p:sp>
      <p:pic>
        <p:nvPicPr>
          <p:cNvPr id="298" name="Google Shape;298;p51"/>
          <p:cNvPicPr preferRelativeResize="0"/>
          <p:nvPr/>
        </p:nvPicPr>
        <p:blipFill rotWithShape="1">
          <a:blip r:embed="rId3">
            <a:alphaModFix/>
          </a:blip>
          <a:srcRect b="0" l="0" r="0" t="15583"/>
          <a:stretch/>
        </p:blipFill>
        <p:spPr>
          <a:xfrm>
            <a:off x="1157075" y="2329275"/>
            <a:ext cx="3000375" cy="2814225"/>
          </a:xfrm>
          <a:prstGeom prst="rect">
            <a:avLst/>
          </a:prstGeom>
          <a:noFill/>
          <a:ln>
            <a:noFill/>
          </a:ln>
        </p:spPr>
      </p:pic>
      <p:pic>
        <p:nvPicPr>
          <p:cNvPr id="299" name="Google Shape;299;p51"/>
          <p:cNvPicPr preferRelativeResize="0"/>
          <p:nvPr/>
        </p:nvPicPr>
        <p:blipFill>
          <a:blip r:embed="rId4">
            <a:alphaModFix/>
          </a:blip>
          <a:stretch>
            <a:fillRect/>
          </a:stretch>
        </p:blipFill>
        <p:spPr>
          <a:xfrm>
            <a:off x="4733350" y="1849363"/>
            <a:ext cx="4214475" cy="316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cxnSp>
        <p:nvCxnSpPr>
          <p:cNvPr id="304" name="Google Shape;304;p52"/>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05" name="Google Shape;305;p52"/>
          <p:cNvSpPr txBox="1"/>
          <p:nvPr>
            <p:ph idx="5" type="title"/>
          </p:nvPr>
        </p:nvSpPr>
        <p:spPr>
          <a:xfrm>
            <a:off x="974075" y="326700"/>
            <a:ext cx="47310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rPr>
              <a:t>Question Answering</a:t>
            </a:r>
            <a:endParaRPr sz="1700">
              <a:solidFill>
                <a:schemeClr val="dk1"/>
              </a:solidFill>
            </a:endParaRPr>
          </a:p>
        </p:txBody>
      </p:sp>
      <p:sp>
        <p:nvSpPr>
          <p:cNvPr id="306" name="Google Shape;306;p52"/>
          <p:cNvSpPr txBox="1"/>
          <p:nvPr>
            <p:ph idx="6" type="subTitle"/>
          </p:nvPr>
        </p:nvSpPr>
        <p:spPr>
          <a:xfrm>
            <a:off x="588325" y="926625"/>
            <a:ext cx="8197500" cy="16494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1"/>
              </a:buClr>
              <a:buSzPts val="1400"/>
              <a:buChar char="●"/>
            </a:pPr>
            <a:r>
              <a:rPr b="1" lang="en">
                <a:solidFill>
                  <a:schemeClr val="dk1"/>
                </a:solidFill>
              </a:rPr>
              <a:t>Model Training:</a:t>
            </a:r>
            <a:endParaRPr b="1">
              <a:solidFill>
                <a:schemeClr val="dk1"/>
              </a:solidFill>
            </a:endParaRPr>
          </a:p>
          <a:p>
            <a:pPr indent="457200" lvl="0" marL="0" rtl="0" algn="just">
              <a:spcBef>
                <a:spcPts val="0"/>
              </a:spcBef>
              <a:spcAft>
                <a:spcPts val="0"/>
              </a:spcAft>
              <a:buNone/>
            </a:pPr>
            <a:r>
              <a:rPr lang="en">
                <a:solidFill>
                  <a:schemeClr val="dk1"/>
                </a:solidFill>
              </a:rPr>
              <a:t>- Iteratively adjust parameters to minimize prediction errors.</a:t>
            </a:r>
            <a:endParaRPr>
              <a:solidFill>
                <a:schemeClr val="dk1"/>
              </a:solidFill>
            </a:endParaRPr>
          </a:p>
          <a:p>
            <a:pPr indent="457200" lvl="0" marL="0" rtl="0" algn="just">
              <a:spcBef>
                <a:spcPts val="0"/>
              </a:spcBef>
              <a:spcAft>
                <a:spcPts val="0"/>
              </a:spcAft>
              <a:buNone/>
            </a:pPr>
            <a:r>
              <a:rPr lang="en">
                <a:solidFill>
                  <a:schemeClr val="dk1"/>
                </a:solidFill>
              </a:rPr>
              <a:t>- Prepare data, fine-tune model, and periodically evaluate performance.</a:t>
            </a:r>
            <a:endParaRPr>
              <a:solidFill>
                <a:schemeClr val="dk1"/>
              </a:solidFill>
            </a:endParaRPr>
          </a:p>
          <a:p>
            <a:pPr indent="0" lvl="0" marL="457200" rtl="0" algn="just">
              <a:spcBef>
                <a:spcPts val="0"/>
              </a:spcBef>
              <a:spcAft>
                <a:spcPts val="0"/>
              </a:spcAft>
              <a:buNone/>
            </a:pPr>
            <a:r>
              <a:rPr lang="en">
                <a:solidFill>
                  <a:schemeClr val="dk1"/>
                </a:solidFill>
              </a:rPr>
              <a:t>- Save checkpoints to monitor progress and enable pausing, resuming.</a:t>
            </a:r>
            <a:endParaRPr>
              <a:solidFill>
                <a:schemeClr val="dk1"/>
              </a:solidFill>
            </a:endParaRPr>
          </a:p>
          <a:p>
            <a:pPr indent="-317500" lvl="0" marL="457200" rtl="0" algn="just">
              <a:spcBef>
                <a:spcPts val="0"/>
              </a:spcBef>
              <a:spcAft>
                <a:spcPts val="0"/>
              </a:spcAft>
              <a:buClr>
                <a:schemeClr val="dk1"/>
              </a:buClr>
              <a:buSzPts val="1400"/>
              <a:buChar char="●"/>
            </a:pPr>
            <a:r>
              <a:rPr b="1" lang="en">
                <a:solidFill>
                  <a:schemeClr val="dk1"/>
                </a:solidFill>
              </a:rPr>
              <a:t>Loading Trained QA Model:</a:t>
            </a:r>
            <a:endParaRPr b="1">
              <a:solidFill>
                <a:schemeClr val="dk1"/>
              </a:solidFill>
            </a:endParaRPr>
          </a:p>
          <a:p>
            <a:pPr indent="0" lvl="0" marL="457200" rtl="0" algn="just">
              <a:spcBef>
                <a:spcPts val="0"/>
              </a:spcBef>
              <a:spcAft>
                <a:spcPts val="0"/>
              </a:spcAft>
              <a:buNone/>
            </a:pPr>
            <a:r>
              <a:rPr lang="en">
                <a:solidFill>
                  <a:schemeClr val="dk1"/>
                </a:solidFill>
              </a:rPr>
              <a:t>- Load pre-trained QA model trained on a large dataset.</a:t>
            </a:r>
            <a:endParaRPr>
              <a:solidFill>
                <a:schemeClr val="dk1"/>
              </a:solidFill>
            </a:endParaRPr>
          </a:p>
          <a:p>
            <a:pPr indent="0" lvl="0" marL="457200" rtl="0" algn="just">
              <a:spcBef>
                <a:spcPts val="0"/>
              </a:spcBef>
              <a:spcAft>
                <a:spcPts val="0"/>
              </a:spcAft>
              <a:buNone/>
            </a:pPr>
            <a:r>
              <a:rPr lang="en">
                <a:solidFill>
                  <a:schemeClr val="dk1"/>
                </a:solidFill>
              </a:rPr>
              <a:t>- Understand natural language questions and provide answers based on context.</a:t>
            </a:r>
            <a:endParaRPr>
              <a:solidFill>
                <a:schemeClr val="dk1"/>
              </a:solidFill>
            </a:endParaRPr>
          </a:p>
          <a:p>
            <a:pPr indent="0" lvl="0" marL="457200" rtl="0" algn="just">
              <a:spcBef>
                <a:spcPts val="0"/>
              </a:spcBef>
              <a:spcAft>
                <a:spcPts val="0"/>
              </a:spcAft>
              <a:buNone/>
            </a:pPr>
            <a:r>
              <a:t/>
            </a:r>
            <a:endParaRPr>
              <a:solidFill>
                <a:schemeClr val="dk1"/>
              </a:solidFill>
            </a:endParaRPr>
          </a:p>
        </p:txBody>
      </p:sp>
      <p:cxnSp>
        <p:nvCxnSpPr>
          <p:cNvPr id="307" name="Google Shape;307;p52"/>
          <p:cNvCxnSpPr/>
          <p:nvPr/>
        </p:nvCxnSpPr>
        <p:spPr>
          <a:xfrm>
            <a:off x="1773400" y="8750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308" name="Google Shape;308;p52"/>
          <p:cNvPicPr preferRelativeResize="0"/>
          <p:nvPr/>
        </p:nvPicPr>
        <p:blipFill rotWithShape="1">
          <a:blip r:embed="rId3">
            <a:alphaModFix/>
          </a:blip>
          <a:srcRect b="4717" l="2678" r="2669" t="3150"/>
          <a:stretch/>
        </p:blipFill>
        <p:spPr>
          <a:xfrm>
            <a:off x="558100" y="2847325"/>
            <a:ext cx="2775439" cy="1877250"/>
          </a:xfrm>
          <a:prstGeom prst="rect">
            <a:avLst/>
          </a:prstGeom>
          <a:noFill/>
          <a:ln>
            <a:noFill/>
          </a:ln>
        </p:spPr>
      </p:pic>
      <p:cxnSp>
        <p:nvCxnSpPr>
          <p:cNvPr id="309" name="Google Shape;309;p52"/>
          <p:cNvCxnSpPr>
            <a:endCxn id="310" idx="1"/>
          </p:cNvCxnSpPr>
          <p:nvPr/>
        </p:nvCxnSpPr>
        <p:spPr>
          <a:xfrm>
            <a:off x="3333650" y="3712838"/>
            <a:ext cx="1215300" cy="16500"/>
          </a:xfrm>
          <a:prstGeom prst="straightConnector1">
            <a:avLst/>
          </a:prstGeom>
          <a:noFill/>
          <a:ln cap="flat" cmpd="sng" w="9525">
            <a:solidFill>
              <a:schemeClr val="dk1"/>
            </a:solidFill>
            <a:prstDash val="solid"/>
            <a:round/>
            <a:headEnd len="med" w="med" type="none"/>
            <a:tailEnd len="med" w="med" type="triangle"/>
          </a:ln>
        </p:spPr>
      </p:cxnSp>
      <p:sp>
        <p:nvSpPr>
          <p:cNvPr id="311" name="Google Shape;311;p52"/>
          <p:cNvSpPr/>
          <p:nvPr/>
        </p:nvSpPr>
        <p:spPr>
          <a:xfrm>
            <a:off x="1510500" y="3509300"/>
            <a:ext cx="1840800" cy="548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p:txBody>
      </p:sp>
      <p:pic>
        <p:nvPicPr>
          <p:cNvPr id="310" name="Google Shape;310;p52"/>
          <p:cNvPicPr preferRelativeResize="0"/>
          <p:nvPr/>
        </p:nvPicPr>
        <p:blipFill rotWithShape="1">
          <a:blip r:embed="rId4">
            <a:alphaModFix/>
          </a:blip>
          <a:srcRect b="5914" l="2746" r="1888" t="1953"/>
          <a:stretch/>
        </p:blipFill>
        <p:spPr>
          <a:xfrm>
            <a:off x="4548950" y="2847325"/>
            <a:ext cx="3776250" cy="1764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5" name="Shape 315"/>
        <p:cNvGrpSpPr/>
        <p:nvPr/>
      </p:nvGrpSpPr>
      <p:grpSpPr>
        <a:xfrm>
          <a:off x="0" y="0"/>
          <a:ext cx="0" cy="0"/>
          <a:chOff x="0" y="0"/>
          <a:chExt cx="0" cy="0"/>
        </a:xfrm>
      </p:grpSpPr>
      <p:cxnSp>
        <p:nvCxnSpPr>
          <p:cNvPr id="316" name="Google Shape;316;p5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17" name="Google Shape;317;p53"/>
          <p:cNvSpPr txBox="1"/>
          <p:nvPr>
            <p:ph idx="5" type="title"/>
          </p:nvPr>
        </p:nvSpPr>
        <p:spPr>
          <a:xfrm>
            <a:off x="974075" y="326700"/>
            <a:ext cx="47310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rPr>
              <a:t>Question Answering</a:t>
            </a:r>
            <a:endParaRPr sz="1700">
              <a:solidFill>
                <a:schemeClr val="dk1"/>
              </a:solidFill>
            </a:endParaRPr>
          </a:p>
        </p:txBody>
      </p:sp>
      <p:sp>
        <p:nvSpPr>
          <p:cNvPr id="318" name="Google Shape;318;p53"/>
          <p:cNvSpPr txBox="1"/>
          <p:nvPr>
            <p:ph idx="6" type="subTitle"/>
          </p:nvPr>
        </p:nvSpPr>
        <p:spPr>
          <a:xfrm>
            <a:off x="599175" y="1323750"/>
            <a:ext cx="8197500" cy="2496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1"/>
              </a:buClr>
              <a:buSzPts val="1400"/>
              <a:buChar char="●"/>
            </a:pPr>
            <a:r>
              <a:rPr b="1" lang="en">
                <a:solidFill>
                  <a:schemeClr val="dk1"/>
                </a:solidFill>
              </a:rPr>
              <a:t>Providing Data:</a:t>
            </a:r>
            <a:endParaRPr b="1">
              <a:solidFill>
                <a:schemeClr val="dk1"/>
              </a:solidFill>
            </a:endParaRPr>
          </a:p>
          <a:p>
            <a:pPr indent="0" lvl="0" marL="457200" rtl="0" algn="just">
              <a:spcBef>
                <a:spcPts val="0"/>
              </a:spcBef>
              <a:spcAft>
                <a:spcPts val="0"/>
              </a:spcAft>
              <a:buNone/>
            </a:pPr>
            <a:r>
              <a:rPr lang="en">
                <a:solidFill>
                  <a:schemeClr val="dk1"/>
                </a:solidFill>
              </a:rPr>
              <a:t>- Input context and question for QA model analysis.</a:t>
            </a:r>
            <a:endParaRPr>
              <a:solidFill>
                <a:schemeClr val="dk1"/>
              </a:solidFill>
            </a:endParaRPr>
          </a:p>
          <a:p>
            <a:pPr indent="-317500" lvl="0" marL="457200" rtl="0" algn="just">
              <a:spcBef>
                <a:spcPts val="0"/>
              </a:spcBef>
              <a:spcAft>
                <a:spcPts val="0"/>
              </a:spcAft>
              <a:buClr>
                <a:schemeClr val="dk1"/>
              </a:buClr>
              <a:buSzPts val="1400"/>
              <a:buChar char="●"/>
            </a:pPr>
            <a:r>
              <a:rPr b="1" lang="en">
                <a:solidFill>
                  <a:schemeClr val="dk1"/>
                </a:solidFill>
              </a:rPr>
              <a:t>Preprocessing Data:</a:t>
            </a:r>
            <a:endParaRPr b="1">
              <a:solidFill>
                <a:schemeClr val="dk1"/>
              </a:solidFill>
            </a:endParaRPr>
          </a:p>
          <a:p>
            <a:pPr indent="0" lvl="0" marL="457200" rtl="0" algn="just">
              <a:spcBef>
                <a:spcPts val="0"/>
              </a:spcBef>
              <a:spcAft>
                <a:spcPts val="0"/>
              </a:spcAft>
              <a:buNone/>
            </a:pPr>
            <a:r>
              <a:rPr lang="en">
                <a:solidFill>
                  <a:schemeClr val="dk1"/>
                </a:solidFill>
              </a:rPr>
              <a:t>- Tokenize and pad input data to prepare for model input.</a:t>
            </a:r>
            <a:endParaRPr>
              <a:solidFill>
                <a:schemeClr val="dk1"/>
              </a:solidFill>
            </a:endParaRPr>
          </a:p>
          <a:p>
            <a:pPr indent="-317500" lvl="0" marL="457200" rtl="0" algn="just">
              <a:spcBef>
                <a:spcPts val="0"/>
              </a:spcBef>
              <a:spcAft>
                <a:spcPts val="0"/>
              </a:spcAft>
              <a:buClr>
                <a:schemeClr val="dk1"/>
              </a:buClr>
              <a:buSzPts val="1400"/>
              <a:buChar char="●"/>
            </a:pPr>
            <a:r>
              <a:rPr b="1" lang="en">
                <a:solidFill>
                  <a:schemeClr val="dk1"/>
                </a:solidFill>
              </a:rPr>
              <a:t>Making Prediction:</a:t>
            </a:r>
            <a:endParaRPr b="1">
              <a:solidFill>
                <a:schemeClr val="dk1"/>
              </a:solidFill>
            </a:endParaRPr>
          </a:p>
          <a:p>
            <a:pPr indent="0" lvl="0" marL="457200" rtl="0" algn="just">
              <a:spcBef>
                <a:spcPts val="0"/>
              </a:spcBef>
              <a:spcAft>
                <a:spcPts val="0"/>
              </a:spcAft>
              <a:buNone/>
            </a:pPr>
            <a:r>
              <a:rPr lang="en">
                <a:solidFill>
                  <a:schemeClr val="dk1"/>
                </a:solidFill>
              </a:rPr>
              <a:t>- Feed preprocessed data into trained QA model.</a:t>
            </a:r>
            <a:endParaRPr>
              <a:solidFill>
                <a:schemeClr val="dk1"/>
              </a:solidFill>
            </a:endParaRPr>
          </a:p>
          <a:p>
            <a:pPr indent="0" lvl="0" marL="457200" rtl="0" algn="just">
              <a:spcBef>
                <a:spcPts val="0"/>
              </a:spcBef>
              <a:spcAft>
                <a:spcPts val="0"/>
              </a:spcAft>
              <a:buNone/>
            </a:pPr>
            <a:r>
              <a:rPr lang="en">
                <a:solidFill>
                  <a:schemeClr val="dk1"/>
                </a:solidFill>
              </a:rPr>
              <a:t>- Utilize learned parameters and pre-training knowledge to generate answer.</a:t>
            </a:r>
            <a:endParaRPr>
              <a:solidFill>
                <a:schemeClr val="dk1"/>
              </a:solidFill>
            </a:endParaRPr>
          </a:p>
          <a:p>
            <a:pPr indent="-317500" lvl="0" marL="457200" rtl="0" algn="just">
              <a:spcBef>
                <a:spcPts val="0"/>
              </a:spcBef>
              <a:spcAft>
                <a:spcPts val="0"/>
              </a:spcAft>
              <a:buClr>
                <a:schemeClr val="dk1"/>
              </a:buClr>
              <a:buSzPts val="1400"/>
              <a:buChar char="●"/>
            </a:pPr>
            <a:r>
              <a:rPr b="1" lang="en">
                <a:solidFill>
                  <a:schemeClr val="dk1"/>
                </a:solidFill>
              </a:rPr>
              <a:t>Retrieving Answer from Model:</a:t>
            </a:r>
            <a:endParaRPr b="1">
              <a:solidFill>
                <a:schemeClr val="dk1"/>
              </a:solidFill>
            </a:endParaRPr>
          </a:p>
          <a:p>
            <a:pPr indent="0" lvl="0" marL="457200" rtl="0" algn="just">
              <a:spcBef>
                <a:spcPts val="0"/>
              </a:spcBef>
              <a:spcAft>
                <a:spcPts val="0"/>
              </a:spcAft>
              <a:buNone/>
            </a:pPr>
            <a:r>
              <a:rPr lang="en">
                <a:solidFill>
                  <a:schemeClr val="dk1"/>
                </a:solidFill>
              </a:rPr>
              <a:t>- Retrieve generated answer from model's output.</a:t>
            </a:r>
            <a:endParaRPr>
              <a:solidFill>
                <a:schemeClr val="dk1"/>
              </a:solidFill>
            </a:endParaRPr>
          </a:p>
          <a:p>
            <a:pPr indent="0" lvl="0" marL="457200" rtl="0" algn="just">
              <a:spcBef>
                <a:spcPts val="0"/>
              </a:spcBef>
              <a:spcAft>
                <a:spcPts val="0"/>
              </a:spcAft>
              <a:buNone/>
            </a:pPr>
            <a:r>
              <a:rPr lang="en">
                <a:solidFill>
                  <a:schemeClr val="dk1"/>
                </a:solidFill>
              </a:rPr>
              <a:t>- Use for further analysis or presentation to the user.</a:t>
            </a:r>
            <a:endParaRPr>
              <a:solidFill>
                <a:schemeClr val="dk1"/>
              </a:solidFill>
            </a:endParaRPr>
          </a:p>
          <a:p>
            <a:pPr indent="0" lvl="0" marL="457200" rtl="0" algn="just">
              <a:spcBef>
                <a:spcPts val="0"/>
              </a:spcBef>
              <a:spcAft>
                <a:spcPts val="0"/>
              </a:spcAft>
              <a:buNone/>
            </a:pPr>
            <a:r>
              <a:t/>
            </a:r>
            <a:endParaRPr>
              <a:solidFill>
                <a:schemeClr val="dk1"/>
              </a:solidFill>
            </a:endParaRPr>
          </a:p>
        </p:txBody>
      </p:sp>
      <p:cxnSp>
        <p:nvCxnSpPr>
          <p:cNvPr id="319" name="Google Shape;319;p53"/>
          <p:cNvCxnSpPr/>
          <p:nvPr/>
        </p:nvCxnSpPr>
        <p:spPr>
          <a:xfrm>
            <a:off x="1773400" y="8750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3" name="Shape 323"/>
        <p:cNvGrpSpPr/>
        <p:nvPr/>
      </p:nvGrpSpPr>
      <p:grpSpPr>
        <a:xfrm>
          <a:off x="0" y="0"/>
          <a:ext cx="0" cy="0"/>
          <a:chOff x="0" y="0"/>
          <a:chExt cx="0" cy="0"/>
        </a:xfrm>
      </p:grpSpPr>
      <p:cxnSp>
        <p:nvCxnSpPr>
          <p:cNvPr id="324" name="Google Shape;324;p5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25" name="Google Shape;325;p54"/>
          <p:cNvSpPr txBox="1"/>
          <p:nvPr>
            <p:ph idx="6" type="subTitle"/>
          </p:nvPr>
        </p:nvSpPr>
        <p:spPr>
          <a:xfrm>
            <a:off x="1026200" y="457747"/>
            <a:ext cx="3005700" cy="46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solidFill>
                  <a:schemeClr val="dk1"/>
                </a:solidFill>
              </a:rPr>
              <a:t>Training Transformer Model:</a:t>
            </a:r>
            <a:r>
              <a:rPr lang="en">
                <a:solidFill>
                  <a:schemeClr val="dk1"/>
                </a:solidFill>
              </a:rPr>
              <a:t> </a:t>
            </a:r>
            <a:endParaRPr>
              <a:solidFill>
                <a:schemeClr val="dk1"/>
              </a:solidFill>
            </a:endParaRPr>
          </a:p>
          <a:p>
            <a:pPr indent="0" lvl="0" marL="0" rtl="0" algn="just">
              <a:spcBef>
                <a:spcPts val="0"/>
              </a:spcBef>
              <a:spcAft>
                <a:spcPts val="0"/>
              </a:spcAft>
              <a:buNone/>
            </a:pPr>
            <a:r>
              <a:t/>
            </a:r>
            <a:endParaRPr sz="1100">
              <a:solidFill>
                <a:schemeClr val="dk1"/>
              </a:solidFill>
            </a:endParaRPr>
          </a:p>
        </p:txBody>
      </p:sp>
      <p:sp>
        <p:nvSpPr>
          <p:cNvPr id="326" name="Google Shape;326;p54"/>
          <p:cNvSpPr txBox="1"/>
          <p:nvPr/>
        </p:nvSpPr>
        <p:spPr>
          <a:xfrm>
            <a:off x="1016250" y="809975"/>
            <a:ext cx="76236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rPr>
              <a:t>Input during Training: Tokenized context-question pairs with answer positions.</a:t>
            </a:r>
            <a:endParaRPr sz="1200">
              <a:solidFill>
                <a:schemeClr val="dk1"/>
              </a:solidFill>
            </a:endParaRPr>
          </a:p>
          <a:p>
            <a:pPr indent="0" lvl="0" marL="0" rtl="0" algn="just">
              <a:spcBef>
                <a:spcPts val="0"/>
              </a:spcBef>
              <a:spcAft>
                <a:spcPts val="0"/>
              </a:spcAft>
              <a:buNone/>
            </a:pPr>
            <a:r>
              <a:rPr lang="en" sz="1200">
                <a:solidFill>
                  <a:schemeClr val="dk1"/>
                </a:solidFill>
              </a:rPr>
              <a:t>Output during Training: Predicted start and end positions of answers used for computing loss. </a:t>
            </a:r>
            <a:endParaRPr sz="1200">
              <a:solidFill>
                <a:schemeClr val="dk1"/>
              </a:solidFill>
            </a:endParaRPr>
          </a:p>
          <a:p>
            <a:pPr indent="0" lvl="0" marL="0" rtl="0" algn="just">
              <a:spcBef>
                <a:spcPts val="0"/>
              </a:spcBef>
              <a:spcAft>
                <a:spcPts val="0"/>
              </a:spcAft>
              <a:buNone/>
            </a:pPr>
            <a:r>
              <a:rPr lang="en" sz="1200">
                <a:solidFill>
                  <a:schemeClr val="dk1"/>
                </a:solidFill>
              </a:rPr>
              <a:t>Training Data Samples: Consist of approximately 80,000 tokenized context-question pairs from the SQuAD training split. </a:t>
            </a:r>
            <a:endParaRPr sz="1200">
              <a:solidFill>
                <a:schemeClr val="dk1"/>
              </a:solidFill>
            </a:endParaRPr>
          </a:p>
          <a:p>
            <a:pPr indent="0" lvl="0" marL="0" rtl="0" algn="just">
              <a:spcBef>
                <a:spcPts val="0"/>
              </a:spcBef>
              <a:spcAft>
                <a:spcPts val="0"/>
              </a:spcAft>
              <a:buNone/>
            </a:pPr>
            <a:r>
              <a:rPr lang="en" sz="1200">
                <a:solidFill>
                  <a:schemeClr val="dk1"/>
                </a:solidFill>
              </a:rPr>
              <a:t>Testing (Validation) Data Samples: Include around 10,000 tokenized context-question pairs from the SQuAD validation split, utilized for evaluating model performance</a:t>
            </a:r>
            <a:endParaRPr sz="1200">
              <a:solidFill>
                <a:schemeClr val="dk1"/>
              </a:solidFill>
            </a:endParaRPr>
          </a:p>
          <a:p>
            <a:pPr indent="0" lvl="0" marL="0" rtl="0" algn="just">
              <a:spcBef>
                <a:spcPts val="0"/>
              </a:spcBef>
              <a:spcAft>
                <a:spcPts val="0"/>
              </a:spcAft>
              <a:buNone/>
            </a:pPr>
            <a:r>
              <a:t/>
            </a:r>
            <a:endParaRPr sz="1200">
              <a:solidFill>
                <a:schemeClr val="dk1"/>
              </a:solidFill>
            </a:endParaRPr>
          </a:p>
        </p:txBody>
      </p:sp>
      <p:pic>
        <p:nvPicPr>
          <p:cNvPr id="327" name="Google Shape;327;p54"/>
          <p:cNvPicPr preferRelativeResize="0"/>
          <p:nvPr/>
        </p:nvPicPr>
        <p:blipFill rotWithShape="1">
          <a:blip r:embed="rId3">
            <a:alphaModFix/>
          </a:blip>
          <a:srcRect b="0" l="0" r="0" t="14493"/>
          <a:stretch/>
        </p:blipFill>
        <p:spPr>
          <a:xfrm>
            <a:off x="315250" y="2619500"/>
            <a:ext cx="3650925" cy="2229800"/>
          </a:xfrm>
          <a:prstGeom prst="rect">
            <a:avLst/>
          </a:prstGeom>
          <a:noFill/>
          <a:ln>
            <a:noFill/>
          </a:ln>
        </p:spPr>
      </p:pic>
      <p:pic>
        <p:nvPicPr>
          <p:cNvPr id="328" name="Google Shape;328;p54"/>
          <p:cNvPicPr preferRelativeResize="0"/>
          <p:nvPr/>
        </p:nvPicPr>
        <p:blipFill rotWithShape="1">
          <a:blip r:embed="rId4">
            <a:alphaModFix/>
          </a:blip>
          <a:srcRect b="0" l="2357" r="4445" t="5571"/>
          <a:stretch/>
        </p:blipFill>
        <p:spPr>
          <a:xfrm>
            <a:off x="4689925" y="2347247"/>
            <a:ext cx="3650925" cy="277431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sp>
        <p:nvSpPr>
          <p:cNvPr id="166" name="Google Shape;166;p37"/>
          <p:cNvSpPr txBox="1"/>
          <p:nvPr>
            <p:ph idx="6" type="title"/>
          </p:nvPr>
        </p:nvSpPr>
        <p:spPr>
          <a:xfrm>
            <a:off x="858338" y="63565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7" name="Google Shape;167;p37"/>
          <p:cNvSpPr txBox="1"/>
          <p:nvPr>
            <p:ph type="title"/>
          </p:nvPr>
        </p:nvSpPr>
        <p:spPr>
          <a:xfrm>
            <a:off x="3348388" y="1480525"/>
            <a:ext cx="2384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RELATED WORKS</a:t>
            </a:r>
            <a:endParaRPr>
              <a:solidFill>
                <a:schemeClr val="dk1"/>
              </a:solidFill>
            </a:endParaRPr>
          </a:p>
        </p:txBody>
      </p:sp>
      <p:sp>
        <p:nvSpPr>
          <p:cNvPr id="168" name="Google Shape;168;p37"/>
          <p:cNvSpPr txBox="1"/>
          <p:nvPr>
            <p:ph idx="2" type="title"/>
          </p:nvPr>
        </p:nvSpPr>
        <p:spPr>
          <a:xfrm>
            <a:off x="5910013" y="1462650"/>
            <a:ext cx="22563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METHODOLOGY</a:t>
            </a:r>
            <a:endParaRPr>
              <a:solidFill>
                <a:schemeClr val="dk1"/>
              </a:solidFill>
            </a:endParaRPr>
          </a:p>
        </p:txBody>
      </p:sp>
      <p:sp>
        <p:nvSpPr>
          <p:cNvPr id="169" name="Google Shape;169;p37"/>
          <p:cNvSpPr txBox="1"/>
          <p:nvPr>
            <p:ph idx="4" type="title"/>
          </p:nvPr>
        </p:nvSpPr>
        <p:spPr>
          <a:xfrm>
            <a:off x="773138" y="1480525"/>
            <a:ext cx="21522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INTRODUCTION</a:t>
            </a:r>
            <a:endParaRPr>
              <a:solidFill>
                <a:schemeClr val="dk1"/>
              </a:solidFill>
            </a:endParaRPr>
          </a:p>
        </p:txBody>
      </p:sp>
      <p:sp>
        <p:nvSpPr>
          <p:cNvPr id="170" name="Google Shape;170;p37"/>
          <p:cNvSpPr txBox="1"/>
          <p:nvPr>
            <p:ph idx="7" type="title"/>
          </p:nvPr>
        </p:nvSpPr>
        <p:spPr>
          <a:xfrm>
            <a:off x="3348388" y="63565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1" name="Google Shape;171;p37"/>
          <p:cNvSpPr txBox="1"/>
          <p:nvPr>
            <p:ph idx="8" type="title"/>
          </p:nvPr>
        </p:nvSpPr>
        <p:spPr>
          <a:xfrm>
            <a:off x="5838438" y="63565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cxnSp>
        <p:nvCxnSpPr>
          <p:cNvPr id="172" name="Google Shape;172;p37"/>
          <p:cNvCxnSpPr/>
          <p:nvPr/>
        </p:nvCxnSpPr>
        <p:spPr>
          <a:xfrm>
            <a:off x="1693238" y="141111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173" name="Google Shape;173;p37"/>
          <p:cNvCxnSpPr/>
          <p:nvPr/>
        </p:nvCxnSpPr>
        <p:spPr>
          <a:xfrm>
            <a:off x="4183288" y="141111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174" name="Google Shape;174;p37"/>
          <p:cNvCxnSpPr/>
          <p:nvPr/>
        </p:nvCxnSpPr>
        <p:spPr>
          <a:xfrm>
            <a:off x="6673338" y="141111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75" name="Google Shape;175;p37"/>
          <p:cNvSpPr txBox="1"/>
          <p:nvPr>
            <p:ph type="title"/>
          </p:nvPr>
        </p:nvSpPr>
        <p:spPr>
          <a:xfrm>
            <a:off x="2103359" y="34837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RESULTS</a:t>
            </a:r>
            <a:endParaRPr>
              <a:solidFill>
                <a:schemeClr val="dk1"/>
              </a:solidFill>
            </a:endParaRPr>
          </a:p>
        </p:txBody>
      </p:sp>
      <p:sp>
        <p:nvSpPr>
          <p:cNvPr id="176" name="Google Shape;176;p37"/>
          <p:cNvSpPr txBox="1"/>
          <p:nvPr>
            <p:ph idx="2" type="title"/>
          </p:nvPr>
        </p:nvSpPr>
        <p:spPr>
          <a:xfrm>
            <a:off x="4593416" y="34837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FUTURE WORK</a:t>
            </a:r>
            <a:endParaRPr>
              <a:solidFill>
                <a:schemeClr val="dk1"/>
              </a:solidFill>
            </a:endParaRPr>
          </a:p>
        </p:txBody>
      </p:sp>
      <p:sp>
        <p:nvSpPr>
          <p:cNvPr id="177" name="Google Shape;177;p37"/>
          <p:cNvSpPr txBox="1"/>
          <p:nvPr>
            <p:ph idx="7" type="title"/>
          </p:nvPr>
        </p:nvSpPr>
        <p:spPr>
          <a:xfrm>
            <a:off x="2103363" y="26389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78" name="Google Shape;178;p37"/>
          <p:cNvSpPr txBox="1"/>
          <p:nvPr>
            <p:ph idx="8" type="title"/>
          </p:nvPr>
        </p:nvSpPr>
        <p:spPr>
          <a:xfrm>
            <a:off x="4593413" y="26389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cxnSp>
        <p:nvCxnSpPr>
          <p:cNvPr id="179" name="Google Shape;179;p37"/>
          <p:cNvCxnSpPr/>
          <p:nvPr/>
        </p:nvCxnSpPr>
        <p:spPr>
          <a:xfrm>
            <a:off x="2938263" y="34143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180" name="Google Shape;180;p37"/>
          <p:cNvCxnSpPr/>
          <p:nvPr/>
        </p:nvCxnSpPr>
        <p:spPr>
          <a:xfrm>
            <a:off x="5428313" y="34143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2" name="Shape 332"/>
        <p:cNvGrpSpPr/>
        <p:nvPr/>
      </p:nvGrpSpPr>
      <p:grpSpPr>
        <a:xfrm>
          <a:off x="0" y="0"/>
          <a:ext cx="0" cy="0"/>
          <a:chOff x="0" y="0"/>
          <a:chExt cx="0" cy="0"/>
        </a:xfrm>
      </p:grpSpPr>
      <p:cxnSp>
        <p:nvCxnSpPr>
          <p:cNvPr id="333" name="Google Shape;333;p55"/>
          <p:cNvCxnSpPr/>
          <p:nvPr/>
        </p:nvCxnSpPr>
        <p:spPr>
          <a:xfrm>
            <a:off x="960675" y="119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34" name="Google Shape;334;p55"/>
          <p:cNvSpPr txBox="1"/>
          <p:nvPr>
            <p:ph idx="5" type="title"/>
          </p:nvPr>
        </p:nvSpPr>
        <p:spPr>
          <a:xfrm>
            <a:off x="952250" y="64600"/>
            <a:ext cx="47310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rPr>
              <a:t>Distractor Generation</a:t>
            </a:r>
            <a:endParaRPr sz="1700">
              <a:solidFill>
                <a:schemeClr val="dk1"/>
              </a:solidFill>
            </a:endParaRPr>
          </a:p>
        </p:txBody>
      </p:sp>
      <p:sp>
        <p:nvSpPr>
          <p:cNvPr id="335" name="Google Shape;335;p55"/>
          <p:cNvSpPr txBox="1"/>
          <p:nvPr>
            <p:ph idx="6" type="subTitle"/>
          </p:nvPr>
        </p:nvSpPr>
        <p:spPr>
          <a:xfrm>
            <a:off x="760800" y="714350"/>
            <a:ext cx="8182800" cy="14604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chemeClr val="dk1"/>
              </a:buClr>
              <a:buSzPts val="1300"/>
              <a:buChar char="●"/>
            </a:pPr>
            <a:r>
              <a:rPr b="1" lang="en" sz="1300">
                <a:solidFill>
                  <a:schemeClr val="dk1"/>
                </a:solidFill>
              </a:rPr>
              <a:t>Tokenization and Encoding:</a:t>
            </a:r>
            <a:endParaRPr b="1" sz="1300">
              <a:solidFill>
                <a:schemeClr val="dk1"/>
              </a:solidFill>
            </a:endParaRPr>
          </a:p>
          <a:p>
            <a:pPr indent="0" lvl="0" marL="457200" rtl="0" algn="just">
              <a:spcBef>
                <a:spcPts val="0"/>
              </a:spcBef>
              <a:spcAft>
                <a:spcPts val="0"/>
              </a:spcAft>
              <a:buNone/>
            </a:pPr>
            <a:r>
              <a:rPr lang="en" sz="1300">
                <a:solidFill>
                  <a:schemeClr val="dk1"/>
                </a:solidFill>
              </a:rPr>
              <a:t>- Tokenization breaks text into tokens for model comprehension.</a:t>
            </a:r>
            <a:endParaRPr sz="1300">
              <a:solidFill>
                <a:schemeClr val="dk1"/>
              </a:solidFill>
            </a:endParaRPr>
          </a:p>
          <a:p>
            <a:pPr indent="0" lvl="0" marL="457200" rtl="0" algn="just">
              <a:spcBef>
                <a:spcPts val="0"/>
              </a:spcBef>
              <a:spcAft>
                <a:spcPts val="0"/>
              </a:spcAft>
              <a:buNone/>
            </a:pPr>
            <a:r>
              <a:rPr lang="en" sz="1300">
                <a:solidFill>
                  <a:schemeClr val="dk1"/>
                </a:solidFill>
              </a:rPr>
              <a:t>- Encoding maps tokens to numerical identifiers for processing.</a:t>
            </a:r>
            <a:endParaRPr sz="1300">
              <a:solidFill>
                <a:schemeClr val="dk1"/>
              </a:solidFill>
            </a:endParaRPr>
          </a:p>
          <a:p>
            <a:pPr indent="-311150" lvl="0" marL="457200" rtl="0" algn="just">
              <a:spcBef>
                <a:spcPts val="0"/>
              </a:spcBef>
              <a:spcAft>
                <a:spcPts val="0"/>
              </a:spcAft>
              <a:buClr>
                <a:schemeClr val="dk1"/>
              </a:buClr>
              <a:buSzPts val="1300"/>
              <a:buChar char="●"/>
            </a:pPr>
            <a:r>
              <a:rPr b="1" lang="en" sz="1300">
                <a:solidFill>
                  <a:schemeClr val="dk1"/>
                </a:solidFill>
              </a:rPr>
              <a:t>Preparing Input:</a:t>
            </a:r>
            <a:endParaRPr b="1" sz="1300">
              <a:solidFill>
                <a:schemeClr val="dk1"/>
              </a:solidFill>
            </a:endParaRPr>
          </a:p>
          <a:p>
            <a:pPr indent="0" lvl="0" marL="457200" rtl="0" algn="just">
              <a:spcBef>
                <a:spcPts val="0"/>
              </a:spcBef>
              <a:spcAft>
                <a:spcPts val="0"/>
              </a:spcAft>
              <a:buNone/>
            </a:pPr>
            <a:r>
              <a:rPr lang="en" sz="1300">
                <a:solidFill>
                  <a:schemeClr val="dk1"/>
                </a:solidFill>
              </a:rPr>
              <a:t>- Combine encoded tokens of question, answer, and context for model input.</a:t>
            </a:r>
            <a:endParaRPr sz="1300">
              <a:solidFill>
                <a:schemeClr val="dk1"/>
              </a:solidFill>
            </a:endParaRPr>
          </a:p>
          <a:p>
            <a:pPr indent="0" lvl="0" marL="457200" rtl="0" algn="just">
              <a:spcBef>
                <a:spcPts val="0"/>
              </a:spcBef>
              <a:spcAft>
                <a:spcPts val="0"/>
              </a:spcAft>
              <a:buNone/>
            </a:pPr>
            <a:r>
              <a:rPr lang="en" sz="1300">
                <a:solidFill>
                  <a:schemeClr val="dk1"/>
                </a:solidFill>
              </a:rPr>
              <a:t>- Organize data into a format suitable for processing.</a:t>
            </a:r>
            <a:endParaRPr sz="1300">
              <a:solidFill>
                <a:schemeClr val="dk1"/>
              </a:solidFill>
            </a:endParaRPr>
          </a:p>
        </p:txBody>
      </p:sp>
      <p:cxnSp>
        <p:nvCxnSpPr>
          <p:cNvPr id="336" name="Google Shape;336;p55"/>
          <p:cNvCxnSpPr/>
          <p:nvPr/>
        </p:nvCxnSpPr>
        <p:spPr>
          <a:xfrm>
            <a:off x="1806175" y="663673"/>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337" name="Google Shape;337;p55"/>
          <p:cNvPicPr preferRelativeResize="0"/>
          <p:nvPr/>
        </p:nvPicPr>
        <p:blipFill rotWithShape="1">
          <a:blip r:embed="rId3">
            <a:alphaModFix/>
          </a:blip>
          <a:srcRect b="4717" l="2678" r="2669" t="3150"/>
          <a:stretch/>
        </p:blipFill>
        <p:spPr>
          <a:xfrm>
            <a:off x="1089800" y="2699250"/>
            <a:ext cx="2775439" cy="1877250"/>
          </a:xfrm>
          <a:prstGeom prst="rect">
            <a:avLst/>
          </a:prstGeom>
          <a:noFill/>
          <a:ln>
            <a:noFill/>
          </a:ln>
        </p:spPr>
      </p:pic>
      <p:cxnSp>
        <p:nvCxnSpPr>
          <p:cNvPr id="338" name="Google Shape;338;p55"/>
          <p:cNvCxnSpPr>
            <a:endCxn id="339" idx="1"/>
          </p:cNvCxnSpPr>
          <p:nvPr/>
        </p:nvCxnSpPr>
        <p:spPr>
          <a:xfrm flipH="1" rot="10800000">
            <a:off x="2031100" y="3502287"/>
            <a:ext cx="3190500" cy="379800"/>
          </a:xfrm>
          <a:prstGeom prst="straightConnector1">
            <a:avLst/>
          </a:prstGeom>
          <a:noFill/>
          <a:ln cap="flat" cmpd="sng" w="9525">
            <a:solidFill>
              <a:schemeClr val="dk1"/>
            </a:solidFill>
            <a:prstDash val="solid"/>
            <a:round/>
            <a:headEnd len="med" w="med" type="none"/>
            <a:tailEnd len="med" w="med" type="triangle"/>
          </a:ln>
        </p:spPr>
      </p:cxnSp>
      <p:sp>
        <p:nvSpPr>
          <p:cNvPr id="340" name="Google Shape;340;p55"/>
          <p:cNvSpPr/>
          <p:nvPr/>
        </p:nvSpPr>
        <p:spPr>
          <a:xfrm>
            <a:off x="1043900" y="3363675"/>
            <a:ext cx="987300" cy="1212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p:txBody>
      </p:sp>
      <p:pic>
        <p:nvPicPr>
          <p:cNvPr id="339" name="Google Shape;339;p55"/>
          <p:cNvPicPr preferRelativeResize="0"/>
          <p:nvPr/>
        </p:nvPicPr>
        <p:blipFill rotWithShape="1">
          <a:blip r:embed="rId4">
            <a:alphaModFix/>
          </a:blip>
          <a:srcRect b="3893" l="5414" r="4349" t="4050"/>
          <a:stretch/>
        </p:blipFill>
        <p:spPr>
          <a:xfrm>
            <a:off x="5221600" y="2276100"/>
            <a:ext cx="2343875" cy="2452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cxnSp>
        <p:nvCxnSpPr>
          <p:cNvPr id="345" name="Google Shape;345;p56"/>
          <p:cNvCxnSpPr/>
          <p:nvPr/>
        </p:nvCxnSpPr>
        <p:spPr>
          <a:xfrm>
            <a:off x="960675" y="119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46" name="Google Shape;346;p56"/>
          <p:cNvSpPr txBox="1"/>
          <p:nvPr>
            <p:ph idx="5" type="title"/>
          </p:nvPr>
        </p:nvSpPr>
        <p:spPr>
          <a:xfrm>
            <a:off x="952250" y="64600"/>
            <a:ext cx="47310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rPr>
              <a:t>Distractor Generation</a:t>
            </a:r>
            <a:endParaRPr sz="1700">
              <a:solidFill>
                <a:schemeClr val="dk1"/>
              </a:solidFill>
            </a:endParaRPr>
          </a:p>
        </p:txBody>
      </p:sp>
      <p:sp>
        <p:nvSpPr>
          <p:cNvPr id="347" name="Google Shape;347;p56"/>
          <p:cNvSpPr txBox="1"/>
          <p:nvPr>
            <p:ph idx="6" type="subTitle"/>
          </p:nvPr>
        </p:nvSpPr>
        <p:spPr>
          <a:xfrm>
            <a:off x="760800" y="714350"/>
            <a:ext cx="8182800" cy="3467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300">
              <a:solidFill>
                <a:schemeClr val="dk1"/>
              </a:solidFill>
            </a:endParaRPr>
          </a:p>
          <a:p>
            <a:pPr indent="-311150" lvl="0" marL="457200" rtl="0" algn="just">
              <a:spcBef>
                <a:spcPts val="0"/>
              </a:spcBef>
              <a:spcAft>
                <a:spcPts val="0"/>
              </a:spcAft>
              <a:buClr>
                <a:schemeClr val="dk1"/>
              </a:buClr>
              <a:buSzPts val="1300"/>
              <a:buChar char="●"/>
            </a:pPr>
            <a:r>
              <a:rPr b="1" lang="en" sz="1300">
                <a:solidFill>
                  <a:schemeClr val="dk1"/>
                </a:solidFill>
              </a:rPr>
              <a:t>Training Model:</a:t>
            </a:r>
            <a:endParaRPr b="1" sz="1300">
              <a:solidFill>
                <a:schemeClr val="dk1"/>
              </a:solidFill>
            </a:endParaRPr>
          </a:p>
          <a:p>
            <a:pPr indent="0" lvl="0" marL="457200" rtl="0" algn="just">
              <a:spcBef>
                <a:spcPts val="0"/>
              </a:spcBef>
              <a:spcAft>
                <a:spcPts val="0"/>
              </a:spcAft>
              <a:buNone/>
            </a:pPr>
            <a:r>
              <a:rPr lang="en" sz="1300">
                <a:solidFill>
                  <a:schemeClr val="dk1"/>
                </a:solidFill>
              </a:rPr>
              <a:t>- Prepare RACE dataset, initialize and optimize T5 model with Adam optimizer.</a:t>
            </a:r>
            <a:endParaRPr sz="1300">
              <a:solidFill>
                <a:schemeClr val="dk1"/>
              </a:solidFill>
            </a:endParaRPr>
          </a:p>
          <a:p>
            <a:pPr indent="0" lvl="0" marL="457200" rtl="0" algn="just">
              <a:spcBef>
                <a:spcPts val="0"/>
              </a:spcBef>
              <a:spcAft>
                <a:spcPts val="0"/>
              </a:spcAft>
              <a:buNone/>
            </a:pPr>
            <a:r>
              <a:rPr lang="en" sz="1300">
                <a:solidFill>
                  <a:schemeClr val="dk1"/>
                </a:solidFill>
              </a:rPr>
              <a:t>- Training the T5 model for distractor generation where, input consists of concatenated question-answer-context triplets for training and generated distractors for testing (validation). There are 87,866 training samples. There are 4,887 testing (validation) samples.</a:t>
            </a:r>
            <a:endParaRPr sz="1300">
              <a:solidFill>
                <a:schemeClr val="dk1"/>
              </a:solidFill>
            </a:endParaRPr>
          </a:p>
          <a:p>
            <a:pPr indent="-311150" lvl="0" marL="457200" rtl="0" algn="just">
              <a:spcBef>
                <a:spcPts val="0"/>
              </a:spcBef>
              <a:spcAft>
                <a:spcPts val="0"/>
              </a:spcAft>
              <a:buClr>
                <a:schemeClr val="dk1"/>
              </a:buClr>
              <a:buSzPts val="1300"/>
              <a:buChar char="●"/>
            </a:pPr>
            <a:r>
              <a:rPr b="1" lang="en" sz="1300">
                <a:solidFill>
                  <a:schemeClr val="dk1"/>
                </a:solidFill>
              </a:rPr>
              <a:t>Generating Distractors:</a:t>
            </a:r>
            <a:endParaRPr b="1" sz="1300">
              <a:solidFill>
                <a:schemeClr val="dk1"/>
              </a:solidFill>
            </a:endParaRPr>
          </a:p>
          <a:p>
            <a:pPr indent="0" lvl="0" marL="457200" rtl="0" algn="just">
              <a:spcBef>
                <a:spcPts val="0"/>
              </a:spcBef>
              <a:spcAft>
                <a:spcPts val="0"/>
              </a:spcAft>
              <a:buNone/>
            </a:pPr>
            <a:r>
              <a:rPr lang="en" sz="1300">
                <a:solidFill>
                  <a:schemeClr val="dk1"/>
                </a:solidFill>
              </a:rPr>
              <a:t>- Use trained model T5 to generate distractors for multiple-choice questions.</a:t>
            </a:r>
            <a:endParaRPr sz="1300">
              <a:solidFill>
                <a:schemeClr val="dk1"/>
              </a:solidFill>
            </a:endParaRPr>
          </a:p>
          <a:p>
            <a:pPr indent="0" lvl="0" marL="457200" rtl="0" algn="just">
              <a:spcBef>
                <a:spcPts val="0"/>
              </a:spcBef>
              <a:spcAft>
                <a:spcPts val="0"/>
              </a:spcAft>
              <a:buNone/>
            </a:pPr>
            <a:r>
              <a:rPr lang="en" sz="1300">
                <a:solidFill>
                  <a:schemeClr val="dk1"/>
                </a:solidFill>
              </a:rPr>
              <a:t>- Enhance question depth and complexity with alternative options.</a:t>
            </a:r>
            <a:endParaRPr sz="1300">
              <a:solidFill>
                <a:schemeClr val="dk1"/>
              </a:solidFill>
            </a:endParaRPr>
          </a:p>
          <a:p>
            <a:pPr indent="-311150" lvl="0" marL="457200" rtl="0" algn="just">
              <a:spcBef>
                <a:spcPts val="0"/>
              </a:spcBef>
              <a:spcAft>
                <a:spcPts val="0"/>
              </a:spcAft>
              <a:buClr>
                <a:schemeClr val="dk1"/>
              </a:buClr>
              <a:buSzPts val="1300"/>
              <a:buChar char="●"/>
            </a:pPr>
            <a:r>
              <a:rPr b="1" lang="en" sz="1300">
                <a:solidFill>
                  <a:schemeClr val="dk1"/>
                </a:solidFill>
              </a:rPr>
              <a:t>Post-processing Distractors:</a:t>
            </a:r>
            <a:endParaRPr b="1" sz="1300">
              <a:solidFill>
                <a:schemeClr val="dk1"/>
              </a:solidFill>
            </a:endParaRPr>
          </a:p>
          <a:p>
            <a:pPr indent="0" lvl="0" marL="457200" rtl="0" algn="just">
              <a:spcBef>
                <a:spcPts val="0"/>
              </a:spcBef>
              <a:spcAft>
                <a:spcPts val="0"/>
              </a:spcAft>
              <a:buNone/>
            </a:pPr>
            <a:r>
              <a:rPr lang="en" sz="1300">
                <a:solidFill>
                  <a:schemeClr val="dk1"/>
                </a:solidFill>
              </a:rPr>
              <a:t>- Clean generated distractors to ensure coherence and suitability for use.</a:t>
            </a:r>
            <a:endParaRPr sz="1300">
              <a:solidFill>
                <a:schemeClr val="dk1"/>
              </a:solidFill>
            </a:endParaRPr>
          </a:p>
          <a:p>
            <a:pPr indent="0" lvl="0" marL="457200" rtl="0" algn="just">
              <a:spcBef>
                <a:spcPts val="0"/>
              </a:spcBef>
              <a:spcAft>
                <a:spcPts val="0"/>
              </a:spcAft>
              <a:buNone/>
            </a:pPr>
            <a:r>
              <a:rPr lang="en" sz="1300">
                <a:solidFill>
                  <a:schemeClr val="dk1"/>
                </a:solidFill>
              </a:rPr>
              <a:t>- Remove special tokens or unwanted characters.</a:t>
            </a:r>
            <a:endParaRPr sz="1300">
              <a:solidFill>
                <a:schemeClr val="dk1"/>
              </a:solidFill>
            </a:endParaRPr>
          </a:p>
          <a:p>
            <a:pPr indent="-311150" lvl="0" marL="457200" rtl="0" algn="just">
              <a:spcBef>
                <a:spcPts val="0"/>
              </a:spcBef>
              <a:spcAft>
                <a:spcPts val="0"/>
              </a:spcAft>
              <a:buClr>
                <a:schemeClr val="dk1"/>
              </a:buClr>
              <a:buSzPts val="1300"/>
              <a:buChar char="●"/>
            </a:pPr>
            <a:r>
              <a:rPr b="1" lang="en" sz="1300">
                <a:solidFill>
                  <a:schemeClr val="dk1"/>
                </a:solidFill>
              </a:rPr>
              <a:t>Outputting Distractors:</a:t>
            </a:r>
            <a:endParaRPr b="1" sz="1300">
              <a:solidFill>
                <a:schemeClr val="dk1"/>
              </a:solidFill>
            </a:endParaRPr>
          </a:p>
          <a:p>
            <a:pPr indent="0" lvl="0" marL="457200" rtl="0" algn="just">
              <a:spcBef>
                <a:spcPts val="0"/>
              </a:spcBef>
              <a:spcAft>
                <a:spcPts val="0"/>
              </a:spcAft>
              <a:buNone/>
            </a:pPr>
            <a:r>
              <a:rPr lang="en" sz="1300">
                <a:solidFill>
                  <a:schemeClr val="dk1"/>
                </a:solidFill>
              </a:rPr>
              <a:t>- Output generated distractors for further use or evaluation.</a:t>
            </a:r>
            <a:endParaRPr sz="1300">
              <a:solidFill>
                <a:schemeClr val="dk1"/>
              </a:solidFill>
            </a:endParaRPr>
          </a:p>
          <a:p>
            <a:pPr indent="0" lvl="0" marL="457200" rtl="0" algn="just">
              <a:spcBef>
                <a:spcPts val="0"/>
              </a:spcBef>
              <a:spcAft>
                <a:spcPts val="0"/>
              </a:spcAft>
              <a:buNone/>
            </a:pPr>
            <a:r>
              <a:rPr lang="en" sz="1300">
                <a:solidFill>
                  <a:schemeClr val="dk1"/>
                </a:solidFill>
              </a:rPr>
              <a:t>- Seamlessly integrate into final question generation pipeline or utilize</a:t>
            </a:r>
            <a:r>
              <a:rPr lang="en" sz="1300">
                <a:solidFill>
                  <a:schemeClr val="dk1"/>
                </a:solidFill>
              </a:rPr>
              <a:t> </a:t>
            </a:r>
            <a:r>
              <a:rPr lang="en" sz="1300">
                <a:solidFill>
                  <a:schemeClr val="dk1"/>
                </a:solidFill>
              </a:rPr>
              <a:t>independently.</a:t>
            </a:r>
            <a:endParaRPr sz="1300">
              <a:solidFill>
                <a:schemeClr val="dk1"/>
              </a:solidFill>
            </a:endParaRPr>
          </a:p>
        </p:txBody>
      </p:sp>
      <p:cxnSp>
        <p:nvCxnSpPr>
          <p:cNvPr id="348" name="Google Shape;348;p56"/>
          <p:cNvCxnSpPr/>
          <p:nvPr/>
        </p:nvCxnSpPr>
        <p:spPr>
          <a:xfrm>
            <a:off x="1806175" y="663673"/>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2" name="Shape 352"/>
        <p:cNvGrpSpPr/>
        <p:nvPr/>
      </p:nvGrpSpPr>
      <p:grpSpPr>
        <a:xfrm>
          <a:off x="0" y="0"/>
          <a:ext cx="0" cy="0"/>
          <a:chOff x="0" y="0"/>
          <a:chExt cx="0" cy="0"/>
        </a:xfrm>
      </p:grpSpPr>
      <p:sp>
        <p:nvSpPr>
          <p:cNvPr id="353" name="Google Shape;353;p57"/>
          <p:cNvSpPr txBox="1"/>
          <p:nvPr>
            <p:ph idx="4294967295" type="title"/>
          </p:nvPr>
        </p:nvSpPr>
        <p:spPr>
          <a:xfrm>
            <a:off x="3833775" y="1736825"/>
            <a:ext cx="32643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Results</a:t>
            </a:r>
            <a:endParaRPr>
              <a:solidFill>
                <a:schemeClr val="dk1"/>
              </a:solidFill>
            </a:endParaRPr>
          </a:p>
        </p:txBody>
      </p:sp>
      <p:sp>
        <p:nvSpPr>
          <p:cNvPr id="354" name="Google Shape;354;p57"/>
          <p:cNvSpPr txBox="1"/>
          <p:nvPr>
            <p:ph idx="4294967295" type="title"/>
          </p:nvPr>
        </p:nvSpPr>
        <p:spPr>
          <a:xfrm>
            <a:off x="1281520" y="1702625"/>
            <a:ext cx="2412900" cy="9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sz="3200">
                <a:solidFill>
                  <a:schemeClr val="dk1"/>
                </a:solidFill>
              </a:rPr>
              <a:t>04</a:t>
            </a:r>
            <a:endParaRPr sz="3200">
              <a:solidFill>
                <a:schemeClr val="dk1"/>
              </a:solidFill>
            </a:endParaRPr>
          </a:p>
        </p:txBody>
      </p:sp>
      <p:cxnSp>
        <p:nvCxnSpPr>
          <p:cNvPr id="355" name="Google Shape;355;p57"/>
          <p:cNvCxnSpPr/>
          <p:nvPr/>
        </p:nvCxnSpPr>
        <p:spPr>
          <a:xfrm>
            <a:off x="3763650" y="1702622"/>
            <a:ext cx="900" cy="7695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sp>
        <p:nvSpPr>
          <p:cNvPr id="360" name="Google Shape;360;p58"/>
          <p:cNvSpPr txBox="1"/>
          <p:nvPr>
            <p:ph type="title"/>
          </p:nvPr>
        </p:nvSpPr>
        <p:spPr>
          <a:xfrm>
            <a:off x="894800" y="161100"/>
            <a:ext cx="25800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cxnSp>
        <p:nvCxnSpPr>
          <p:cNvPr id="361" name="Google Shape;361;p58"/>
          <p:cNvCxnSpPr/>
          <p:nvPr/>
        </p:nvCxnSpPr>
        <p:spPr>
          <a:xfrm>
            <a:off x="982500" y="1300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62" name="Google Shape;362;p58"/>
          <p:cNvSpPr txBox="1"/>
          <p:nvPr>
            <p:ph idx="4294967295" type="subTitle"/>
          </p:nvPr>
        </p:nvSpPr>
        <p:spPr>
          <a:xfrm>
            <a:off x="982500" y="682675"/>
            <a:ext cx="7636200" cy="1070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rPr>
              <a:t>In the analysis of the model-generated question, it’s evident that there is a discrepancy b</a:t>
            </a:r>
            <a:r>
              <a:rPr lang="en" sz="1400">
                <a:solidFill>
                  <a:srgbClr val="000000"/>
                </a:solidFill>
              </a:rPr>
              <a:t>e</a:t>
            </a:r>
            <a:r>
              <a:rPr lang="en" sz="1400">
                <a:solidFill>
                  <a:srgbClr val="000000"/>
                </a:solidFill>
              </a:rPr>
              <a:t>tween the intended question and the question generated by the model. This highlights a potential area for improvement in the model’s understanding of context and its ability to generate relevant questions.</a:t>
            </a:r>
            <a:endParaRPr sz="1400">
              <a:solidFill>
                <a:srgbClr val="000000"/>
              </a:solidFill>
            </a:endParaRPr>
          </a:p>
          <a:p>
            <a:pPr indent="0" lvl="0" marL="0" rtl="0" algn="just">
              <a:spcBef>
                <a:spcPts val="1600"/>
              </a:spcBef>
              <a:spcAft>
                <a:spcPts val="0"/>
              </a:spcAft>
              <a:buNone/>
            </a:pPr>
            <a:r>
              <a:t/>
            </a:r>
            <a:endParaRPr sz="1400">
              <a:solidFill>
                <a:srgbClr val="000000"/>
              </a:solidFill>
            </a:endParaRPr>
          </a:p>
          <a:p>
            <a:pPr indent="0" lvl="0" marL="0" rtl="0" algn="just">
              <a:spcBef>
                <a:spcPts val="1600"/>
              </a:spcBef>
              <a:spcAft>
                <a:spcPts val="1600"/>
              </a:spcAft>
              <a:buNone/>
            </a:pPr>
            <a:r>
              <a:t/>
            </a:r>
            <a:endParaRPr sz="1400">
              <a:solidFill>
                <a:srgbClr val="000000"/>
              </a:solidFill>
            </a:endParaRPr>
          </a:p>
        </p:txBody>
      </p:sp>
      <p:cxnSp>
        <p:nvCxnSpPr>
          <p:cNvPr id="363" name="Google Shape;363;p58"/>
          <p:cNvCxnSpPr/>
          <p:nvPr/>
        </p:nvCxnSpPr>
        <p:spPr>
          <a:xfrm>
            <a:off x="1686025" y="64184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64" name="Google Shape;364;p58"/>
          <p:cNvSpPr txBox="1"/>
          <p:nvPr>
            <p:ph idx="4294967295" type="subTitle"/>
          </p:nvPr>
        </p:nvSpPr>
        <p:spPr>
          <a:xfrm>
            <a:off x="982500" y="1752775"/>
            <a:ext cx="7777800" cy="3106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000000"/>
                </a:solidFill>
              </a:rPr>
              <a:t>’title’: ’Warsaw’, ’context’: ”Warsaw, especially its city centre (Śródmieście), is home not only to many national institutions and government agencies, but also to many domestic and international companies. In 2006, 304,016 companies were registered in the city. Warsaw’s ever-growing business community has been noticed globally, regionally, and nationally. MasterCard Emerging Market Index has noted Warsaw’s economic strength and commercial center. Moreover, Warsaw was ranked as the 7th greatest emerging market. Foreign investors’ financial participation in the city’s development was estimated in 2002 at over 650 million euro. Warsaw produces 12% of Poland’s national income, which in 2008 was 305.1% of the Polish average, per capita (or 160% of the European Union average). The GDP per capita in Warsaw amounted to PLN 94 000 in 2008 (c. EUR 23 800, USD 33 000). Total nominal GDP of the city in 2010 amounted to 191.766 billion PLN, 111696 PLN per capita, which was 301,1 % of Polish average. Warsaw leads the region of East-Central Europe in foreign investment and in 2006, GDP growth met expectations with a level of 6.1%. It also has one of the fastest growing economies, with GDP growth at 6.5 percent in 2007 and 6.1 percent in the first quarter of 2008.”,</a:t>
            </a:r>
            <a:endParaRPr sz="1200">
              <a:solidFill>
                <a:srgbClr val="000000"/>
              </a:solidFill>
            </a:endParaRPr>
          </a:p>
          <a:p>
            <a:pPr indent="0" lvl="0" marL="0" rtl="0" algn="just">
              <a:spcBef>
                <a:spcPts val="0"/>
              </a:spcBef>
              <a:spcAft>
                <a:spcPts val="0"/>
              </a:spcAft>
              <a:buNone/>
            </a:pPr>
            <a:r>
              <a:rPr b="1" lang="en" sz="1200">
                <a:solidFill>
                  <a:srgbClr val="000000"/>
                </a:solidFill>
              </a:rPr>
              <a:t>Generated </a:t>
            </a:r>
            <a:r>
              <a:rPr b="1" lang="en" sz="1200">
                <a:solidFill>
                  <a:srgbClr val="000000"/>
                </a:solidFill>
              </a:rPr>
              <a:t>Questions</a:t>
            </a:r>
            <a:r>
              <a:rPr b="1" lang="en" sz="1200">
                <a:solidFill>
                  <a:srgbClr val="000000"/>
                </a:solidFill>
              </a:rPr>
              <a:t>: </a:t>
            </a:r>
            <a:r>
              <a:rPr lang="en" sz="1200">
                <a:solidFill>
                  <a:srgbClr val="000000"/>
                </a:solidFill>
              </a:rPr>
              <a:t>In 2006, how many companies were registered in Warsaw?</a:t>
            </a:r>
            <a:endParaRPr sz="1200">
              <a:solidFill>
                <a:srgbClr val="000000"/>
              </a:solidFill>
            </a:endParaRPr>
          </a:p>
          <a:p>
            <a:pPr indent="0" lvl="0" marL="0" rtl="0" algn="just">
              <a:spcBef>
                <a:spcPts val="0"/>
              </a:spcBef>
              <a:spcAft>
                <a:spcPts val="0"/>
              </a:spcAft>
              <a:buNone/>
            </a:pPr>
            <a:r>
              <a:rPr lang="en" sz="1200">
                <a:solidFill>
                  <a:srgbClr val="000000"/>
                </a:solidFill>
              </a:rPr>
              <a:t>In what year was the GDP per capita in Warsaw estimated at over 650 million euro?</a:t>
            </a:r>
            <a:endParaRPr sz="1200">
              <a:solidFill>
                <a:srgbClr val="000000"/>
              </a:solidFill>
            </a:endParaRPr>
          </a:p>
          <a:p>
            <a:pPr indent="0" lvl="0" marL="0" rtl="0" algn="just">
              <a:spcBef>
                <a:spcPts val="0"/>
              </a:spcBef>
              <a:spcAft>
                <a:spcPts val="0"/>
              </a:spcAft>
              <a:buNone/>
            </a:pPr>
            <a:r>
              <a:t/>
            </a:r>
            <a:endParaRPr sz="1200">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8" name="Shape 368"/>
        <p:cNvGrpSpPr/>
        <p:nvPr/>
      </p:nvGrpSpPr>
      <p:grpSpPr>
        <a:xfrm>
          <a:off x="0" y="0"/>
          <a:ext cx="0" cy="0"/>
          <a:chOff x="0" y="0"/>
          <a:chExt cx="0" cy="0"/>
        </a:xfrm>
      </p:grpSpPr>
      <p:cxnSp>
        <p:nvCxnSpPr>
          <p:cNvPr id="369" name="Google Shape;369;p59"/>
          <p:cNvCxnSpPr/>
          <p:nvPr/>
        </p:nvCxnSpPr>
        <p:spPr>
          <a:xfrm>
            <a:off x="964850" y="1583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70" name="Google Shape;370;p59"/>
          <p:cNvSpPr txBox="1"/>
          <p:nvPr>
            <p:ph idx="4294967295" type="subTitle"/>
          </p:nvPr>
        </p:nvSpPr>
        <p:spPr>
          <a:xfrm>
            <a:off x="872800" y="281075"/>
            <a:ext cx="7205700" cy="2574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rPr>
              <a:t>Evaluating the similarity between </a:t>
            </a:r>
            <a:r>
              <a:rPr lang="en" sz="1400">
                <a:solidFill>
                  <a:srgbClr val="000000"/>
                </a:solidFill>
              </a:rPr>
              <a:t>between generated questions and Stanford Question Answering Dataset (SQuAD 2.0) ground truth questions</a:t>
            </a:r>
            <a:r>
              <a:rPr lang="en" sz="1400">
                <a:solidFill>
                  <a:srgbClr val="000000"/>
                </a:solidFill>
              </a:rPr>
              <a:t> using BERT embeddings based on the cosine similarity metric.</a:t>
            </a:r>
            <a:endParaRPr sz="1400">
              <a:solidFill>
                <a:srgbClr val="000000"/>
              </a:solidFill>
            </a:endParaRPr>
          </a:p>
          <a:p>
            <a:pPr indent="0" lvl="0" marL="0" rtl="0" algn="just">
              <a:spcBef>
                <a:spcPts val="0"/>
              </a:spcBef>
              <a:spcAft>
                <a:spcPts val="0"/>
              </a:spcAft>
              <a:buNone/>
            </a:pPr>
            <a:r>
              <a:rPr lang="en" sz="1400">
                <a:solidFill>
                  <a:srgbClr val="000000"/>
                </a:solidFill>
              </a:rPr>
              <a:t>It calculates key similarity metrics, such as average, maximum, minimum, standard deviation, and range, for quality evaluation.</a:t>
            </a:r>
            <a:endParaRPr sz="1400">
              <a:solidFill>
                <a:srgbClr val="000000"/>
              </a:solidFill>
            </a:endParaRPr>
          </a:p>
          <a:p>
            <a:pPr indent="0" lvl="0" marL="0" rtl="0" algn="just">
              <a:spcBef>
                <a:spcPts val="0"/>
              </a:spcBef>
              <a:spcAft>
                <a:spcPts val="0"/>
              </a:spcAft>
              <a:buNone/>
            </a:pPr>
            <a:r>
              <a:t/>
            </a:r>
            <a:endParaRPr sz="1400">
              <a:solidFill>
                <a:srgbClr val="000000"/>
              </a:solidFill>
            </a:endParaRPr>
          </a:p>
          <a:p>
            <a:pPr indent="0" lvl="0" marL="0" rtl="0" algn="just">
              <a:spcBef>
                <a:spcPts val="0"/>
              </a:spcBef>
              <a:spcAft>
                <a:spcPts val="0"/>
              </a:spcAft>
              <a:buNone/>
            </a:pPr>
            <a:r>
              <a:rPr lang="en" sz="1400">
                <a:solidFill>
                  <a:srgbClr val="000000"/>
                </a:solidFill>
              </a:rPr>
              <a:t>Generated Qns: What was fought between the colonies of British America and New France?</a:t>
            </a:r>
            <a:endParaRPr sz="1400">
              <a:solidFill>
                <a:srgbClr val="000000"/>
              </a:solidFill>
            </a:endParaRPr>
          </a:p>
          <a:p>
            <a:pPr indent="0" lvl="0" marL="0" rtl="0" algn="just">
              <a:spcBef>
                <a:spcPts val="0"/>
              </a:spcBef>
              <a:spcAft>
                <a:spcPts val="0"/>
              </a:spcAft>
              <a:buNone/>
            </a:pPr>
            <a:r>
              <a:rPr lang="en" sz="1400">
                <a:solidFill>
                  <a:srgbClr val="000000"/>
                </a:solidFill>
              </a:rPr>
              <a:t>Most Similar Ground Truth Qns: Who fought in the French and Indian war?</a:t>
            </a:r>
            <a:endParaRPr sz="1400">
              <a:solidFill>
                <a:srgbClr val="000000"/>
              </a:solidFill>
            </a:endParaRPr>
          </a:p>
          <a:p>
            <a:pPr indent="0" lvl="0" marL="0" rtl="0" algn="just">
              <a:spcBef>
                <a:spcPts val="0"/>
              </a:spcBef>
              <a:spcAft>
                <a:spcPts val="0"/>
              </a:spcAft>
              <a:buNone/>
            </a:pPr>
            <a:r>
              <a:rPr lang="en" sz="1400">
                <a:solidFill>
                  <a:srgbClr val="000000"/>
                </a:solidFill>
              </a:rPr>
              <a:t>Similarity Score: 0.648 (64.8%)</a:t>
            </a:r>
            <a:endParaRPr sz="1400">
              <a:solidFill>
                <a:srgbClr val="000000"/>
              </a:solidFill>
            </a:endParaRPr>
          </a:p>
        </p:txBody>
      </p:sp>
      <p:graphicFrame>
        <p:nvGraphicFramePr>
          <p:cNvPr id="371" name="Google Shape;371;p59"/>
          <p:cNvGraphicFramePr/>
          <p:nvPr/>
        </p:nvGraphicFramePr>
        <p:xfrm>
          <a:off x="1940925" y="2494075"/>
          <a:ext cx="3000000" cy="3000000"/>
        </p:xfrm>
        <a:graphic>
          <a:graphicData uri="http://schemas.openxmlformats.org/drawingml/2006/table">
            <a:tbl>
              <a:tblPr>
                <a:noFill/>
                <a:tableStyleId>{68D3D787-115B-4E11-B7B7-46FA85ACE60B}</a:tableStyleId>
              </a:tblPr>
              <a:tblGrid>
                <a:gridCol w="2005025"/>
                <a:gridCol w="1549225"/>
                <a:gridCol w="1166175"/>
              </a:tblGrid>
              <a:tr h="5383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Metric</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value</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latin typeface="Montserrat ExtraBold"/>
                          <a:ea typeface="Montserrat ExtraBold"/>
                          <a:cs typeface="Montserrat ExtraBold"/>
                          <a:sym typeface="Montserrat ExtraBold"/>
                        </a:rPr>
                        <a:t>percentage</a:t>
                      </a:r>
                      <a:endParaRPr sz="1200">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3509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Avg similarity</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latin typeface="Montserrat"/>
                          <a:ea typeface="Montserrat"/>
                          <a:cs typeface="Montserrat"/>
                          <a:sym typeface="Montserrat"/>
                        </a:rPr>
                        <a:t>0.568</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a:ea typeface="Montserrat"/>
                          <a:cs typeface="Montserrat"/>
                          <a:sym typeface="Montserrat"/>
                        </a:rPr>
                        <a:t>56</a:t>
                      </a:r>
                      <a:r>
                        <a:rPr lang="en">
                          <a:latin typeface="Montserrat"/>
                          <a:ea typeface="Montserrat"/>
                          <a:cs typeface="Montserrat"/>
                          <a:sym typeface="Montserrat"/>
                        </a:rPr>
                        <a:t>.8%</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509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Max similarity</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latin typeface="Montserrat"/>
                          <a:ea typeface="Montserrat"/>
                          <a:cs typeface="Montserrat"/>
                          <a:sym typeface="Montserrat"/>
                        </a:rPr>
                        <a:t>0.676</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a:ea typeface="Montserrat"/>
                          <a:cs typeface="Montserrat"/>
                          <a:sym typeface="Montserrat"/>
                        </a:rPr>
                        <a:t>67.6%</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509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Min similarity</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latin typeface="Montserrat"/>
                          <a:ea typeface="Montserrat"/>
                          <a:cs typeface="Montserrat"/>
                          <a:sym typeface="Montserrat"/>
                        </a:rPr>
                        <a:t>0.144</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a:ea typeface="Montserrat"/>
                          <a:cs typeface="Montserrat"/>
                          <a:sym typeface="Montserrat"/>
                        </a:rPr>
                        <a:t>14.4%</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509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Std deviation</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latin typeface="Montserrat"/>
                          <a:ea typeface="Montserrat"/>
                          <a:cs typeface="Montserrat"/>
                          <a:sym typeface="Montserrat"/>
                        </a:rPr>
                        <a:t>0.155</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a:ea typeface="Montserrat"/>
                          <a:cs typeface="Montserrat"/>
                          <a:sym typeface="Montserrat"/>
                        </a:rPr>
                        <a:t>-</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50925">
                <a:tc>
                  <a:txBody>
                    <a:bodyPr/>
                    <a:lstStyle/>
                    <a:p>
                      <a:pPr indent="0" lvl="0" marL="0" rtl="0" algn="ctr">
                        <a:spcBef>
                          <a:spcPts val="0"/>
                        </a:spcBef>
                        <a:spcAft>
                          <a:spcPts val="0"/>
                        </a:spcAft>
                        <a:buNone/>
                      </a:pPr>
                      <a:r>
                        <a:rPr lang="en">
                          <a:latin typeface="Montserrat ExtraBold"/>
                          <a:ea typeface="Montserrat ExtraBold"/>
                          <a:cs typeface="Montserrat ExtraBold"/>
                          <a:sym typeface="Montserrat ExtraBold"/>
                        </a:rPr>
                        <a:t>Range</a:t>
                      </a:r>
                      <a:endParaRPr>
                        <a:latin typeface="Montserrat ExtraBold"/>
                        <a:ea typeface="Montserrat ExtraBold"/>
                        <a:cs typeface="Montserrat ExtraBold"/>
                        <a:sym typeface="Montserrat ExtraBold"/>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latin typeface="Montserrat"/>
                          <a:ea typeface="Montserrat"/>
                          <a:cs typeface="Montserrat"/>
                          <a:sym typeface="Montserrat"/>
                        </a:rPr>
                        <a:t>0.504</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ontserrat"/>
                          <a:ea typeface="Montserrat"/>
                          <a:cs typeface="Montserrat"/>
                          <a:sym typeface="Montserrat"/>
                        </a:rPr>
                        <a:t>-</a:t>
                      </a:r>
                      <a:endParaRPr>
                        <a:latin typeface="Montserrat"/>
                        <a:ea typeface="Montserrat"/>
                        <a:cs typeface="Montserrat"/>
                        <a:sym typeface="Montserrat"/>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5" name="Shape 375"/>
        <p:cNvGrpSpPr/>
        <p:nvPr/>
      </p:nvGrpSpPr>
      <p:grpSpPr>
        <a:xfrm>
          <a:off x="0" y="0"/>
          <a:ext cx="0" cy="0"/>
          <a:chOff x="0" y="0"/>
          <a:chExt cx="0" cy="0"/>
        </a:xfrm>
      </p:grpSpPr>
      <p:sp>
        <p:nvSpPr>
          <p:cNvPr id="376" name="Google Shape;376;p60"/>
          <p:cNvSpPr txBox="1"/>
          <p:nvPr>
            <p:ph type="title"/>
          </p:nvPr>
        </p:nvSpPr>
        <p:spPr>
          <a:xfrm>
            <a:off x="894800" y="161100"/>
            <a:ext cx="25800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Question Answering</a:t>
            </a:r>
            <a:endParaRPr sz="1600"/>
          </a:p>
        </p:txBody>
      </p:sp>
      <p:cxnSp>
        <p:nvCxnSpPr>
          <p:cNvPr id="377" name="Google Shape;377;p60"/>
          <p:cNvCxnSpPr/>
          <p:nvPr/>
        </p:nvCxnSpPr>
        <p:spPr>
          <a:xfrm>
            <a:off x="982500" y="1300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78" name="Google Shape;378;p60"/>
          <p:cNvSpPr txBox="1"/>
          <p:nvPr>
            <p:ph idx="4294967295" type="subTitle"/>
          </p:nvPr>
        </p:nvSpPr>
        <p:spPr>
          <a:xfrm>
            <a:off x="894800" y="714175"/>
            <a:ext cx="7548900" cy="462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400">
                <a:solidFill>
                  <a:srgbClr val="000000"/>
                </a:solidFill>
              </a:rPr>
              <a:t>For the question answering part the example outputs are given as follows:</a:t>
            </a:r>
            <a:endParaRPr sz="1400">
              <a:solidFill>
                <a:srgbClr val="000000"/>
              </a:solidFill>
            </a:endParaRPr>
          </a:p>
        </p:txBody>
      </p:sp>
      <p:cxnSp>
        <p:nvCxnSpPr>
          <p:cNvPr id="379" name="Google Shape;379;p60"/>
          <p:cNvCxnSpPr/>
          <p:nvPr/>
        </p:nvCxnSpPr>
        <p:spPr>
          <a:xfrm>
            <a:off x="1686025" y="64184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80" name="Google Shape;380;p60"/>
          <p:cNvSpPr txBox="1"/>
          <p:nvPr>
            <p:ph idx="4294967295" type="subTitle"/>
          </p:nvPr>
        </p:nvSpPr>
        <p:spPr>
          <a:xfrm>
            <a:off x="982500" y="1376550"/>
            <a:ext cx="7155300" cy="314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300">
                <a:solidFill>
                  <a:srgbClr val="000000"/>
                </a:solidFill>
              </a:rPr>
              <a:t>Question: </a:t>
            </a:r>
            <a:r>
              <a:rPr lang="en" sz="1300">
                <a:solidFill>
                  <a:srgbClr val="000000"/>
                </a:solidFill>
              </a:rPr>
              <a:t>How many programming languages does BLOOM support?</a:t>
            </a:r>
            <a:endParaRPr sz="1300">
              <a:solidFill>
                <a:srgbClr val="000000"/>
              </a:solidFill>
            </a:endParaRPr>
          </a:p>
          <a:p>
            <a:pPr indent="0" lvl="0" marL="0" rtl="0" algn="just">
              <a:spcBef>
                <a:spcPts val="0"/>
              </a:spcBef>
              <a:spcAft>
                <a:spcPts val="0"/>
              </a:spcAft>
              <a:buNone/>
            </a:pPr>
            <a:r>
              <a:rPr b="1" lang="en" sz="1300">
                <a:solidFill>
                  <a:srgbClr val="000000"/>
                </a:solidFill>
              </a:rPr>
              <a:t>Context: </a:t>
            </a:r>
            <a:r>
              <a:rPr lang="en" sz="1300">
                <a:solidFill>
                  <a:srgbClr val="000000"/>
                </a:solidFill>
              </a:rPr>
              <a:t>BLOOM has 176 billion parameters and can generate text in 46 natural languages and 13 programming languages.</a:t>
            </a:r>
            <a:endParaRPr sz="1300">
              <a:solidFill>
                <a:srgbClr val="000000"/>
              </a:solidFill>
            </a:endParaRPr>
          </a:p>
          <a:p>
            <a:pPr indent="0" lvl="0" marL="0" rtl="0" algn="just">
              <a:spcBef>
                <a:spcPts val="0"/>
              </a:spcBef>
              <a:spcAft>
                <a:spcPts val="0"/>
              </a:spcAft>
              <a:buNone/>
            </a:pPr>
            <a:r>
              <a:rPr b="1" lang="en" sz="1300">
                <a:solidFill>
                  <a:srgbClr val="000000"/>
                </a:solidFill>
              </a:rPr>
              <a:t>Ground Truth: </a:t>
            </a:r>
            <a:r>
              <a:rPr lang="en" sz="1300">
                <a:solidFill>
                  <a:srgbClr val="000000"/>
                </a:solidFill>
              </a:rPr>
              <a:t>46 natural languages and 13 programming languages</a:t>
            </a:r>
            <a:endParaRPr sz="1300">
              <a:solidFill>
                <a:srgbClr val="000000"/>
              </a:solidFill>
            </a:endParaRPr>
          </a:p>
          <a:p>
            <a:pPr indent="0" lvl="0" marL="0" rtl="0" algn="just">
              <a:spcBef>
                <a:spcPts val="0"/>
              </a:spcBef>
              <a:spcAft>
                <a:spcPts val="0"/>
              </a:spcAft>
              <a:buNone/>
            </a:pPr>
            <a:r>
              <a:rPr b="1" lang="en" sz="1300">
                <a:solidFill>
                  <a:srgbClr val="000000"/>
                </a:solidFill>
              </a:rPr>
              <a:t>Generated</a:t>
            </a:r>
            <a:r>
              <a:rPr b="1" lang="en" sz="1300">
                <a:solidFill>
                  <a:srgbClr val="000000"/>
                </a:solidFill>
              </a:rPr>
              <a:t> Answer: </a:t>
            </a:r>
            <a:r>
              <a:rPr lang="en" sz="1300">
                <a:solidFill>
                  <a:srgbClr val="000000"/>
                </a:solidFill>
              </a:rPr>
              <a:t>176 billion parameters and can generate text in 46 natural languages</a:t>
            </a:r>
            <a:r>
              <a:rPr b="1" lang="en" sz="1300">
                <a:solidFill>
                  <a:srgbClr val="000000"/>
                </a:solidFill>
              </a:rPr>
              <a:t>.</a:t>
            </a:r>
            <a:endParaRPr b="1" sz="1300">
              <a:solidFill>
                <a:srgbClr val="000000"/>
              </a:solidFill>
            </a:endParaRPr>
          </a:p>
          <a:p>
            <a:pPr indent="0" lvl="0" marL="0" rtl="0" algn="just">
              <a:spcBef>
                <a:spcPts val="0"/>
              </a:spcBef>
              <a:spcAft>
                <a:spcPts val="0"/>
              </a:spcAft>
              <a:buNone/>
            </a:pPr>
            <a:r>
              <a:rPr b="1" lang="en" sz="1300">
                <a:solidFill>
                  <a:srgbClr val="000000"/>
                </a:solidFill>
              </a:rPr>
              <a:t>Similarity Score: </a:t>
            </a:r>
            <a:r>
              <a:rPr lang="en" sz="1300">
                <a:solidFill>
                  <a:srgbClr val="000000"/>
                </a:solidFill>
              </a:rPr>
              <a:t>0.4999</a:t>
            </a:r>
            <a:endParaRPr b="1" sz="1300">
              <a:solidFill>
                <a:srgbClr val="000000"/>
              </a:solidFill>
            </a:endParaRPr>
          </a:p>
          <a:p>
            <a:pPr indent="0" lvl="0" marL="0" rtl="0" algn="just">
              <a:spcBef>
                <a:spcPts val="0"/>
              </a:spcBef>
              <a:spcAft>
                <a:spcPts val="0"/>
              </a:spcAft>
              <a:buNone/>
            </a:pPr>
            <a:r>
              <a:t/>
            </a:r>
            <a:endParaRPr b="1" sz="1300">
              <a:solidFill>
                <a:srgbClr val="000000"/>
              </a:solidFill>
            </a:endParaRPr>
          </a:p>
          <a:p>
            <a:pPr indent="0" lvl="0" marL="0" rtl="0" algn="just">
              <a:spcBef>
                <a:spcPts val="0"/>
              </a:spcBef>
              <a:spcAft>
                <a:spcPts val="0"/>
              </a:spcAft>
              <a:buNone/>
            </a:pPr>
            <a:r>
              <a:rPr b="1" lang="en" sz="1300">
                <a:solidFill>
                  <a:srgbClr val="000000"/>
                </a:solidFill>
              </a:rPr>
              <a:t>Question: </a:t>
            </a:r>
            <a:r>
              <a:rPr lang="en" sz="1300">
                <a:solidFill>
                  <a:srgbClr val="000000"/>
                </a:solidFill>
              </a:rPr>
              <a:t>What is Warsaw’s economy characterized by?</a:t>
            </a:r>
            <a:endParaRPr sz="1300">
              <a:solidFill>
                <a:srgbClr val="000000"/>
              </a:solidFill>
            </a:endParaRPr>
          </a:p>
          <a:p>
            <a:pPr indent="0" lvl="0" marL="0" rtl="0" algn="just">
              <a:spcBef>
                <a:spcPts val="0"/>
              </a:spcBef>
              <a:spcAft>
                <a:spcPts val="0"/>
              </a:spcAft>
              <a:buNone/>
            </a:pPr>
            <a:r>
              <a:rPr b="1" lang="en" sz="1300">
                <a:solidFill>
                  <a:srgbClr val="000000"/>
                </a:solidFill>
              </a:rPr>
              <a:t>Context: ”</a:t>
            </a:r>
            <a:r>
              <a:rPr lang="en" sz="1300">
                <a:solidFill>
                  <a:srgbClr val="000000"/>
                </a:solidFill>
              </a:rPr>
              <a:t> Warsaw’s economy, by a wide variety of industries, is characterised by</a:t>
            </a:r>
            <a:endParaRPr sz="1300">
              <a:solidFill>
                <a:srgbClr val="000000"/>
              </a:solidFill>
            </a:endParaRPr>
          </a:p>
          <a:p>
            <a:pPr indent="0" lvl="0" marL="0" rtl="0" algn="just">
              <a:spcBef>
                <a:spcPts val="0"/>
              </a:spcBef>
              <a:spcAft>
                <a:spcPts val="0"/>
              </a:spcAft>
              <a:buNone/>
            </a:pPr>
            <a:r>
              <a:rPr lang="en" sz="1300">
                <a:solidFill>
                  <a:srgbClr val="000000"/>
                </a:solidFill>
              </a:rPr>
              <a:t>FMCG manufacturing, metal processing, steel and electronic manufacturing and</a:t>
            </a:r>
            <a:endParaRPr sz="1300">
              <a:solidFill>
                <a:srgbClr val="000000"/>
              </a:solidFill>
            </a:endParaRPr>
          </a:p>
          <a:p>
            <a:pPr indent="0" lvl="0" marL="0" rtl="0" algn="just">
              <a:spcBef>
                <a:spcPts val="0"/>
              </a:spcBef>
              <a:spcAft>
                <a:spcPts val="0"/>
              </a:spcAft>
              <a:buNone/>
            </a:pPr>
            <a:r>
              <a:rPr lang="en" sz="1300">
                <a:solidFill>
                  <a:srgbClr val="000000"/>
                </a:solidFill>
              </a:rPr>
              <a:t>food processing.</a:t>
            </a:r>
            <a:r>
              <a:rPr b="1" lang="en" sz="1300">
                <a:solidFill>
                  <a:srgbClr val="000000"/>
                </a:solidFill>
              </a:rPr>
              <a:t> ”</a:t>
            </a:r>
            <a:endParaRPr b="1" sz="1300">
              <a:solidFill>
                <a:srgbClr val="000000"/>
              </a:solidFill>
            </a:endParaRPr>
          </a:p>
          <a:p>
            <a:pPr indent="0" lvl="0" marL="0" rtl="0" algn="just">
              <a:spcBef>
                <a:spcPts val="0"/>
              </a:spcBef>
              <a:spcAft>
                <a:spcPts val="0"/>
              </a:spcAft>
              <a:buNone/>
            </a:pPr>
            <a:r>
              <a:rPr b="1" lang="en" sz="1300">
                <a:solidFill>
                  <a:srgbClr val="000000"/>
                </a:solidFill>
              </a:rPr>
              <a:t>Ground Truth: </a:t>
            </a:r>
            <a:r>
              <a:rPr lang="en" sz="1300">
                <a:solidFill>
                  <a:srgbClr val="000000"/>
                </a:solidFill>
              </a:rPr>
              <a:t>FMCG manufacturing, metal processing</a:t>
            </a:r>
            <a:endParaRPr sz="1300">
              <a:solidFill>
                <a:srgbClr val="000000"/>
              </a:solidFill>
            </a:endParaRPr>
          </a:p>
          <a:p>
            <a:pPr indent="0" lvl="0" marL="0" rtl="0" algn="just">
              <a:spcBef>
                <a:spcPts val="0"/>
              </a:spcBef>
              <a:spcAft>
                <a:spcPts val="0"/>
              </a:spcAft>
              <a:buNone/>
            </a:pPr>
            <a:r>
              <a:rPr b="1" lang="en" sz="1300">
                <a:solidFill>
                  <a:srgbClr val="000000"/>
                </a:solidFill>
              </a:rPr>
              <a:t>Generated</a:t>
            </a:r>
            <a:r>
              <a:rPr b="1" lang="en" sz="1300">
                <a:solidFill>
                  <a:srgbClr val="000000"/>
                </a:solidFill>
              </a:rPr>
              <a:t> Answer: </a:t>
            </a:r>
            <a:r>
              <a:rPr lang="en" sz="1300">
                <a:solidFill>
                  <a:srgbClr val="000000"/>
                </a:solidFill>
              </a:rPr>
              <a:t>metal processing</a:t>
            </a:r>
            <a:endParaRPr sz="1300">
              <a:solidFill>
                <a:srgbClr val="000000"/>
              </a:solidFill>
            </a:endParaRPr>
          </a:p>
          <a:p>
            <a:pPr indent="0" lvl="0" marL="0" rtl="0" algn="just">
              <a:spcBef>
                <a:spcPts val="0"/>
              </a:spcBef>
              <a:spcAft>
                <a:spcPts val="0"/>
              </a:spcAft>
              <a:buNone/>
            </a:pPr>
            <a:r>
              <a:rPr b="1" lang="en" sz="1300">
                <a:solidFill>
                  <a:srgbClr val="000000"/>
                </a:solidFill>
              </a:rPr>
              <a:t>Similarity Score: </a:t>
            </a:r>
            <a:r>
              <a:rPr lang="en" sz="1300">
                <a:solidFill>
                  <a:srgbClr val="000000"/>
                </a:solidFill>
              </a:rPr>
              <a:t>0.7071067811865475</a:t>
            </a:r>
            <a:endParaRPr sz="1300">
              <a:solidFill>
                <a:srgbClr val="000000"/>
              </a:solidFill>
            </a:endParaRPr>
          </a:p>
          <a:p>
            <a:pPr indent="0" lvl="0" marL="0" rtl="0" algn="just">
              <a:spcBef>
                <a:spcPts val="0"/>
              </a:spcBef>
              <a:spcAft>
                <a:spcPts val="0"/>
              </a:spcAft>
              <a:buNone/>
            </a:pPr>
            <a:r>
              <a:t/>
            </a:r>
            <a:endParaRPr b="1" sz="1300">
              <a:solidFill>
                <a:srgbClr val="00000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4" name="Shape 384"/>
        <p:cNvGrpSpPr/>
        <p:nvPr/>
      </p:nvGrpSpPr>
      <p:grpSpPr>
        <a:xfrm>
          <a:off x="0" y="0"/>
          <a:ext cx="0" cy="0"/>
          <a:chOff x="0" y="0"/>
          <a:chExt cx="0" cy="0"/>
        </a:xfrm>
      </p:grpSpPr>
      <p:sp>
        <p:nvSpPr>
          <p:cNvPr id="385" name="Google Shape;385;p61"/>
          <p:cNvSpPr txBox="1"/>
          <p:nvPr>
            <p:ph type="title"/>
          </p:nvPr>
        </p:nvSpPr>
        <p:spPr>
          <a:xfrm>
            <a:off x="894800" y="161100"/>
            <a:ext cx="25800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Distractor Generation</a:t>
            </a:r>
            <a:endParaRPr sz="1500"/>
          </a:p>
        </p:txBody>
      </p:sp>
      <p:cxnSp>
        <p:nvCxnSpPr>
          <p:cNvPr id="386" name="Google Shape;386;p61"/>
          <p:cNvCxnSpPr/>
          <p:nvPr/>
        </p:nvCxnSpPr>
        <p:spPr>
          <a:xfrm>
            <a:off x="982500" y="1300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87" name="Google Shape;387;p61"/>
          <p:cNvSpPr txBox="1"/>
          <p:nvPr>
            <p:ph idx="4294967295" type="subTitle"/>
          </p:nvPr>
        </p:nvSpPr>
        <p:spPr>
          <a:xfrm>
            <a:off x="894800" y="561275"/>
            <a:ext cx="7548900" cy="462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400">
                <a:solidFill>
                  <a:srgbClr val="000000"/>
                </a:solidFill>
              </a:rPr>
              <a:t>Some example output of the generated distractors is shown below:</a:t>
            </a:r>
            <a:endParaRPr sz="1400">
              <a:solidFill>
                <a:srgbClr val="000000"/>
              </a:solidFill>
            </a:endParaRPr>
          </a:p>
        </p:txBody>
      </p:sp>
      <p:cxnSp>
        <p:nvCxnSpPr>
          <p:cNvPr id="388" name="Google Shape;388;p61"/>
          <p:cNvCxnSpPr/>
          <p:nvPr/>
        </p:nvCxnSpPr>
        <p:spPr>
          <a:xfrm>
            <a:off x="1686025" y="64184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89" name="Google Shape;389;p61"/>
          <p:cNvSpPr txBox="1"/>
          <p:nvPr>
            <p:ph idx="4294967295" type="subTitle"/>
          </p:nvPr>
        </p:nvSpPr>
        <p:spPr>
          <a:xfrm>
            <a:off x="894800" y="810700"/>
            <a:ext cx="6882300" cy="4332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200">
                <a:solidFill>
                  <a:srgbClr val="000000"/>
                </a:solidFill>
              </a:rPr>
              <a:t>Ex.1: Question: ”</a:t>
            </a:r>
            <a:r>
              <a:rPr lang="en" sz="1200">
                <a:solidFill>
                  <a:srgbClr val="000000"/>
                </a:solidFill>
              </a:rPr>
              <a:t>What is the best title for the passage?</a:t>
            </a:r>
            <a:r>
              <a:rPr b="1" lang="en" sz="1200">
                <a:solidFill>
                  <a:srgbClr val="000000"/>
                </a:solidFill>
              </a:rPr>
              <a:t>” </a:t>
            </a:r>
            <a:endParaRPr b="1" sz="1200">
              <a:solidFill>
                <a:srgbClr val="000000"/>
              </a:solidFill>
            </a:endParaRPr>
          </a:p>
          <a:p>
            <a:pPr indent="0" lvl="0" marL="0" rtl="0" algn="just">
              <a:spcBef>
                <a:spcPts val="0"/>
              </a:spcBef>
              <a:spcAft>
                <a:spcPts val="0"/>
              </a:spcAft>
              <a:buNone/>
            </a:pPr>
            <a:r>
              <a:rPr b="1" lang="en" sz="1200">
                <a:solidFill>
                  <a:srgbClr val="000000"/>
                </a:solidFill>
              </a:rPr>
              <a:t>Q: </a:t>
            </a:r>
            <a:r>
              <a:rPr lang="en" sz="1200">
                <a:solidFill>
                  <a:srgbClr val="000000"/>
                </a:solidFill>
              </a:rPr>
              <a:t>What is the best title for the passage?</a:t>
            </a:r>
            <a:endParaRPr b="1" sz="1200">
              <a:solidFill>
                <a:srgbClr val="000000"/>
              </a:solidFill>
            </a:endParaRPr>
          </a:p>
          <a:p>
            <a:pPr indent="0" lvl="0" marL="0" rtl="0" algn="just">
              <a:spcBef>
                <a:spcPts val="0"/>
              </a:spcBef>
              <a:spcAft>
                <a:spcPts val="0"/>
              </a:spcAft>
              <a:buNone/>
            </a:pPr>
            <a:r>
              <a:rPr b="1" lang="en" sz="1200">
                <a:solidFill>
                  <a:srgbClr val="000000"/>
                </a:solidFill>
              </a:rPr>
              <a:t>Generated Distractors:</a:t>
            </a:r>
            <a:endParaRPr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New Rules for international visitors  </a:t>
            </a:r>
            <a:r>
              <a:rPr b="1" lang="en" sz="1200">
                <a:solidFill>
                  <a:srgbClr val="000000"/>
                </a:solidFill>
              </a:rPr>
              <a:t>B:</a:t>
            </a:r>
            <a:r>
              <a:rPr lang="en" sz="1200">
                <a:solidFill>
                  <a:srgbClr val="000000"/>
                </a:solidFill>
              </a:rPr>
              <a:t> Djokovic’s challenge</a:t>
            </a:r>
            <a:endParaRPr sz="1200">
              <a:solidFill>
                <a:srgbClr val="000000"/>
              </a:solidFill>
            </a:endParaRPr>
          </a:p>
          <a:p>
            <a:pPr indent="0" lvl="0" marL="0" rtl="0" algn="just">
              <a:spcBef>
                <a:spcPts val="0"/>
              </a:spcBef>
              <a:spcAft>
                <a:spcPts val="0"/>
              </a:spcAft>
              <a:buNone/>
            </a:pPr>
            <a:r>
              <a:rPr b="1" lang="en" sz="1200">
                <a:solidFill>
                  <a:srgbClr val="000000"/>
                </a:solidFill>
              </a:rPr>
              <a:t>C: </a:t>
            </a:r>
            <a:r>
              <a:rPr lang="en" sz="1200">
                <a:solidFill>
                  <a:srgbClr val="000000"/>
                </a:solidFill>
              </a:rPr>
              <a:t>Djokovic’s application for special permission to enter the United States</a:t>
            </a:r>
            <a:endParaRPr sz="1200">
              <a:solidFill>
                <a:srgbClr val="000000"/>
              </a:solidFill>
            </a:endParaRPr>
          </a:p>
          <a:p>
            <a:pPr indent="0" lvl="0" marL="0" rtl="0" algn="just">
              <a:spcBef>
                <a:spcPts val="0"/>
              </a:spcBef>
              <a:spcAft>
                <a:spcPts val="0"/>
              </a:spcAft>
              <a:buNone/>
            </a:pPr>
            <a:r>
              <a:rPr b="1" lang="en" sz="1200">
                <a:solidFill>
                  <a:srgbClr val="000000"/>
                </a:solidFill>
              </a:rPr>
              <a:t>D:</a:t>
            </a:r>
            <a:r>
              <a:rPr lang="en" sz="1200">
                <a:solidFill>
                  <a:srgbClr val="000000"/>
                </a:solidFill>
              </a:rPr>
              <a:t> World number two Novak Djokovic’s dream </a:t>
            </a:r>
            <a:endParaRPr sz="1200">
              <a:solidFill>
                <a:srgbClr val="000000"/>
              </a:solidFill>
            </a:endParaRPr>
          </a:p>
          <a:p>
            <a:pPr indent="0" lvl="0" marL="0" rtl="0" algn="just">
              <a:spcBef>
                <a:spcPts val="0"/>
              </a:spcBef>
              <a:spcAft>
                <a:spcPts val="0"/>
              </a:spcAft>
              <a:buNone/>
            </a:pPr>
            <a:r>
              <a:rPr b="1" lang="en" sz="1200">
                <a:solidFill>
                  <a:srgbClr val="000000"/>
                </a:solidFill>
              </a:rPr>
              <a:t>Correct</a:t>
            </a:r>
            <a:r>
              <a:rPr lang="en" sz="1200">
                <a:solidFill>
                  <a:srgbClr val="000000"/>
                </a:solidFill>
              </a:rPr>
              <a:t>: Djokovic’s application for special permission to enter the United States</a:t>
            </a:r>
            <a:endParaRPr sz="1200">
              <a:solidFill>
                <a:srgbClr val="000000"/>
              </a:solidFill>
            </a:endParaRPr>
          </a:p>
          <a:p>
            <a:pPr indent="0" lvl="0" marL="0" rtl="0" algn="just">
              <a:spcBef>
                <a:spcPts val="0"/>
              </a:spcBef>
              <a:spcAft>
                <a:spcPts val="0"/>
              </a:spcAft>
              <a:buNone/>
            </a:pPr>
            <a:r>
              <a:t/>
            </a:r>
            <a:endParaRPr sz="1200">
              <a:solidFill>
                <a:srgbClr val="000000"/>
              </a:solidFill>
            </a:endParaRPr>
          </a:p>
          <a:p>
            <a:pPr indent="0" lvl="0" marL="0" rtl="0" algn="just">
              <a:spcBef>
                <a:spcPts val="0"/>
              </a:spcBef>
              <a:spcAft>
                <a:spcPts val="0"/>
              </a:spcAft>
              <a:buNone/>
            </a:pPr>
            <a:r>
              <a:rPr b="1" lang="en" sz="1200">
                <a:solidFill>
                  <a:srgbClr val="000000"/>
                </a:solidFill>
              </a:rPr>
              <a:t>Ex.2: Question: </a:t>
            </a:r>
            <a:r>
              <a:rPr lang="en" sz="1200">
                <a:solidFill>
                  <a:srgbClr val="000000"/>
                </a:solidFill>
              </a:rPr>
              <a:t>Why is Djokovic hoping for a positive decision?</a:t>
            </a:r>
            <a:endParaRPr sz="1200">
              <a:solidFill>
                <a:srgbClr val="000000"/>
              </a:solidFill>
            </a:endParaRPr>
          </a:p>
          <a:p>
            <a:pPr indent="0" lvl="0" marL="0" rtl="0" algn="just">
              <a:spcBef>
                <a:spcPts val="0"/>
              </a:spcBef>
              <a:spcAft>
                <a:spcPts val="0"/>
              </a:spcAft>
              <a:buNone/>
            </a:pPr>
            <a:r>
              <a:rPr b="1" lang="en" sz="1200">
                <a:solidFill>
                  <a:srgbClr val="000000"/>
                </a:solidFill>
              </a:rPr>
              <a:t>Generated Distractors:</a:t>
            </a:r>
            <a:endParaRPr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To be unvaccinated 	</a:t>
            </a:r>
            <a:r>
              <a:rPr b="1" lang="en" sz="1200">
                <a:solidFill>
                  <a:srgbClr val="000000"/>
                </a:solidFill>
              </a:rPr>
              <a:t>B:</a:t>
            </a:r>
            <a:r>
              <a:rPr lang="en" sz="1200">
                <a:solidFill>
                  <a:srgbClr val="000000"/>
                </a:solidFill>
              </a:rPr>
              <a:t> To receive proof of vaccination </a:t>
            </a:r>
            <a:endParaRPr sz="1200">
              <a:solidFill>
                <a:srgbClr val="000000"/>
              </a:solidFill>
            </a:endParaRPr>
          </a:p>
          <a:p>
            <a:pPr indent="0" lvl="0" marL="0" rtl="0" algn="just">
              <a:spcBef>
                <a:spcPts val="0"/>
              </a:spcBef>
              <a:spcAft>
                <a:spcPts val="0"/>
              </a:spcAft>
              <a:buNone/>
            </a:pPr>
            <a:r>
              <a:rPr b="1" lang="en" sz="1200">
                <a:solidFill>
                  <a:srgbClr val="000000"/>
                </a:solidFill>
              </a:rPr>
              <a:t>C: </a:t>
            </a:r>
            <a:r>
              <a:rPr lang="en" sz="1200">
                <a:solidFill>
                  <a:srgbClr val="000000"/>
                </a:solidFill>
              </a:rPr>
              <a:t>To be allowed to play at Indian Wells and the Miami Open </a:t>
            </a:r>
            <a:r>
              <a:rPr b="1" lang="en" sz="1200">
                <a:solidFill>
                  <a:srgbClr val="000000"/>
                </a:solidFill>
              </a:rPr>
              <a:t>D: </a:t>
            </a:r>
            <a:r>
              <a:rPr lang="en" sz="1200">
                <a:solidFill>
                  <a:srgbClr val="000000"/>
                </a:solidFill>
              </a:rPr>
              <a:t>To be unvaccinated</a:t>
            </a:r>
            <a:endParaRPr sz="1200">
              <a:solidFill>
                <a:srgbClr val="000000"/>
              </a:solidFill>
            </a:endParaRPr>
          </a:p>
          <a:p>
            <a:pPr indent="0" lvl="0" marL="0" rtl="0" algn="just">
              <a:spcBef>
                <a:spcPts val="0"/>
              </a:spcBef>
              <a:spcAft>
                <a:spcPts val="0"/>
              </a:spcAft>
              <a:buNone/>
            </a:pPr>
            <a:r>
              <a:rPr b="1" lang="en" sz="1200">
                <a:solidFill>
                  <a:srgbClr val="000000"/>
                </a:solidFill>
              </a:rPr>
              <a:t>Correct:</a:t>
            </a:r>
            <a:r>
              <a:rPr lang="en" sz="1200">
                <a:solidFill>
                  <a:srgbClr val="000000"/>
                </a:solidFill>
              </a:rPr>
              <a:t>  To be allowed to play at Indian Wells and the Miami Open</a:t>
            </a:r>
            <a:endParaRPr sz="1200">
              <a:solidFill>
                <a:srgbClr val="000000"/>
              </a:solidFill>
            </a:endParaRPr>
          </a:p>
          <a:p>
            <a:pPr indent="0" lvl="0" marL="0" rtl="0" algn="just">
              <a:spcBef>
                <a:spcPts val="0"/>
              </a:spcBef>
              <a:spcAft>
                <a:spcPts val="0"/>
              </a:spcAft>
              <a:buNone/>
            </a:pPr>
            <a:r>
              <a:t/>
            </a:r>
            <a:endParaRPr sz="1200">
              <a:solidFill>
                <a:srgbClr val="000000"/>
              </a:solidFill>
            </a:endParaRPr>
          </a:p>
          <a:p>
            <a:pPr indent="0" lvl="0" marL="0" rtl="0" algn="just">
              <a:spcBef>
                <a:spcPts val="0"/>
              </a:spcBef>
              <a:spcAft>
                <a:spcPts val="0"/>
              </a:spcAft>
              <a:buNone/>
            </a:pPr>
            <a:r>
              <a:rPr b="1" lang="en" sz="1200">
                <a:solidFill>
                  <a:srgbClr val="000000"/>
                </a:solidFill>
              </a:rPr>
              <a:t>Ex.3: Question: </a:t>
            </a:r>
            <a:r>
              <a:rPr lang="en" sz="1200">
                <a:solidFill>
                  <a:srgbClr val="000000"/>
                </a:solidFill>
              </a:rPr>
              <a:t>How many Grand Slam men's titles has Djokovic won?</a:t>
            </a:r>
            <a:endParaRPr sz="1200">
              <a:solidFill>
                <a:srgbClr val="000000"/>
              </a:solidFill>
            </a:endParaRPr>
          </a:p>
          <a:p>
            <a:pPr indent="0" lvl="0" marL="0" rtl="0" algn="just">
              <a:spcBef>
                <a:spcPts val="0"/>
              </a:spcBef>
              <a:spcAft>
                <a:spcPts val="0"/>
              </a:spcAft>
              <a:buNone/>
            </a:pPr>
            <a:r>
              <a:rPr b="1" lang="en" sz="1200">
                <a:solidFill>
                  <a:srgbClr val="000000"/>
                </a:solidFill>
              </a:rPr>
              <a:t>Generated Distractors:</a:t>
            </a:r>
            <a:endParaRPr b="1"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3		</a:t>
            </a:r>
            <a:r>
              <a:rPr b="1" lang="en" sz="1200">
                <a:solidFill>
                  <a:srgbClr val="000000"/>
                </a:solidFill>
              </a:rPr>
              <a:t>B:</a:t>
            </a:r>
            <a:r>
              <a:rPr lang="en" sz="1200">
                <a:solidFill>
                  <a:srgbClr val="000000"/>
                </a:solidFill>
              </a:rPr>
              <a:t> 16  		</a:t>
            </a:r>
            <a:r>
              <a:rPr b="1" lang="en" sz="1200">
                <a:solidFill>
                  <a:srgbClr val="000000"/>
                </a:solidFill>
              </a:rPr>
              <a:t>C:</a:t>
            </a:r>
            <a:r>
              <a:rPr lang="en" sz="1200">
                <a:solidFill>
                  <a:srgbClr val="000000"/>
                </a:solidFill>
              </a:rPr>
              <a:t> 22		</a:t>
            </a:r>
            <a:r>
              <a:rPr b="1" lang="en" sz="1200">
                <a:solidFill>
                  <a:srgbClr val="000000"/>
                </a:solidFill>
              </a:rPr>
              <a:t>D:</a:t>
            </a:r>
            <a:r>
              <a:rPr lang="en" sz="1200">
                <a:solidFill>
                  <a:srgbClr val="000000"/>
                </a:solidFill>
              </a:rPr>
              <a:t> 10</a:t>
            </a:r>
            <a:endParaRPr sz="1200">
              <a:solidFill>
                <a:srgbClr val="000000"/>
              </a:solidFill>
            </a:endParaRPr>
          </a:p>
          <a:p>
            <a:pPr indent="0" lvl="0" marL="0" rtl="0" algn="just">
              <a:spcBef>
                <a:spcPts val="0"/>
              </a:spcBef>
              <a:spcAft>
                <a:spcPts val="0"/>
              </a:spcAft>
              <a:buNone/>
            </a:pPr>
            <a:r>
              <a:rPr b="1" lang="en" sz="1200">
                <a:solidFill>
                  <a:srgbClr val="000000"/>
                </a:solidFill>
              </a:rPr>
              <a:t>Correct: </a:t>
            </a:r>
            <a:r>
              <a:rPr lang="en" sz="1200">
                <a:solidFill>
                  <a:srgbClr val="000000"/>
                </a:solidFill>
              </a:rPr>
              <a:t>22</a:t>
            </a:r>
            <a:endParaRPr sz="1200">
              <a:solidFill>
                <a:srgbClr val="000000"/>
              </a:solidFill>
            </a:endParaRPr>
          </a:p>
          <a:p>
            <a:pPr indent="0" lvl="0" marL="0" rtl="0" algn="just">
              <a:spcBef>
                <a:spcPts val="0"/>
              </a:spcBef>
              <a:spcAft>
                <a:spcPts val="0"/>
              </a:spcAft>
              <a:buNone/>
            </a:pPr>
            <a:r>
              <a:t/>
            </a:r>
            <a:endParaRPr sz="1200">
              <a:solidFill>
                <a:srgbClr val="000000"/>
              </a:solidFill>
            </a:endParaRPr>
          </a:p>
          <a:p>
            <a:pPr indent="0" lvl="0" marL="0" rtl="0" algn="just">
              <a:spcBef>
                <a:spcPts val="0"/>
              </a:spcBef>
              <a:spcAft>
                <a:spcPts val="0"/>
              </a:spcAft>
              <a:buNone/>
            </a:pPr>
            <a:r>
              <a:rPr b="1" lang="en" sz="1200">
                <a:solidFill>
                  <a:srgbClr val="000000"/>
                </a:solidFill>
              </a:rPr>
              <a:t>Ex.4: Question: </a:t>
            </a:r>
            <a:r>
              <a:rPr lang="en" sz="1200">
                <a:solidFill>
                  <a:srgbClr val="000000"/>
                </a:solidFill>
              </a:rPr>
              <a:t>Who had a goal ruled out for offside?</a:t>
            </a:r>
            <a:endParaRPr sz="1200">
              <a:solidFill>
                <a:srgbClr val="000000"/>
              </a:solidFill>
            </a:endParaRPr>
          </a:p>
          <a:p>
            <a:pPr indent="0" lvl="0" marL="0" rtl="0" algn="just">
              <a:spcBef>
                <a:spcPts val="0"/>
              </a:spcBef>
              <a:spcAft>
                <a:spcPts val="0"/>
              </a:spcAft>
              <a:buNone/>
            </a:pPr>
            <a:r>
              <a:rPr b="1" lang="en" sz="1200">
                <a:solidFill>
                  <a:srgbClr val="000000"/>
                </a:solidFill>
              </a:rPr>
              <a:t>Generated Distractors:</a:t>
            </a:r>
            <a:r>
              <a:rPr lang="en" sz="1200">
                <a:solidFill>
                  <a:srgbClr val="000000"/>
                </a:solidFill>
              </a:rPr>
              <a:t> </a:t>
            </a:r>
            <a:endParaRPr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Ben Chilwell 	</a:t>
            </a:r>
            <a:r>
              <a:rPr b="1" lang="en" sz="1200">
                <a:solidFill>
                  <a:srgbClr val="000000"/>
                </a:solidFill>
              </a:rPr>
              <a:t>B: </a:t>
            </a:r>
            <a:r>
              <a:rPr lang="en" sz="1200">
                <a:solidFill>
                  <a:srgbClr val="000000"/>
                </a:solidFill>
              </a:rPr>
              <a:t>Joao Felix 	</a:t>
            </a:r>
            <a:r>
              <a:rPr b="1" lang="en" sz="1200">
                <a:solidFill>
                  <a:srgbClr val="000000"/>
                </a:solidFill>
              </a:rPr>
              <a:t>C:</a:t>
            </a:r>
            <a:r>
              <a:rPr lang="en" sz="1200">
                <a:solidFill>
                  <a:srgbClr val="000000"/>
                </a:solidFill>
              </a:rPr>
              <a:t> Kai Havertz 	</a:t>
            </a:r>
            <a:r>
              <a:rPr b="1" lang="en" sz="1200">
                <a:solidFill>
                  <a:srgbClr val="000000"/>
                </a:solidFill>
              </a:rPr>
              <a:t>D:</a:t>
            </a:r>
            <a:r>
              <a:rPr b="1" lang="en" sz="1200">
                <a:solidFill>
                  <a:srgbClr val="000000"/>
                </a:solidFill>
              </a:rPr>
              <a:t> </a:t>
            </a:r>
            <a:r>
              <a:rPr lang="en" sz="1200">
                <a:solidFill>
                  <a:srgbClr val="000000"/>
                </a:solidFill>
              </a:rPr>
              <a:t>Kai Havertz</a:t>
            </a:r>
            <a:endParaRPr sz="1200">
              <a:solidFill>
                <a:srgbClr val="000000"/>
              </a:solidFill>
            </a:endParaRPr>
          </a:p>
          <a:p>
            <a:pPr indent="0" lvl="0" marL="0" rtl="0" algn="just">
              <a:spcBef>
                <a:spcPts val="0"/>
              </a:spcBef>
              <a:spcAft>
                <a:spcPts val="0"/>
              </a:spcAft>
              <a:buNone/>
            </a:pPr>
            <a:r>
              <a:rPr b="1" lang="en" sz="1200">
                <a:solidFill>
                  <a:srgbClr val="000000"/>
                </a:solidFill>
              </a:rPr>
              <a:t>Correct: </a:t>
            </a:r>
            <a:r>
              <a:rPr lang="en" sz="1200">
                <a:solidFill>
                  <a:srgbClr val="000000"/>
                </a:solidFill>
              </a:rPr>
              <a:t>Joao Felix</a:t>
            </a:r>
            <a:endParaRPr sz="1200">
              <a:solidFill>
                <a:srgbClr val="000000"/>
              </a:solidFill>
            </a:endParaRPr>
          </a:p>
          <a:p>
            <a:pPr indent="0" lvl="0" marL="0" rtl="0" algn="just">
              <a:spcBef>
                <a:spcPts val="0"/>
              </a:spcBef>
              <a:spcAft>
                <a:spcPts val="0"/>
              </a:spcAft>
              <a:buNone/>
            </a:pPr>
            <a:r>
              <a:t/>
            </a:r>
            <a:endParaRPr sz="12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3" name="Shape 393"/>
        <p:cNvGrpSpPr/>
        <p:nvPr/>
      </p:nvGrpSpPr>
      <p:grpSpPr>
        <a:xfrm>
          <a:off x="0" y="0"/>
          <a:ext cx="0" cy="0"/>
          <a:chOff x="0" y="0"/>
          <a:chExt cx="0" cy="0"/>
        </a:xfrm>
      </p:grpSpPr>
      <p:cxnSp>
        <p:nvCxnSpPr>
          <p:cNvPr id="394" name="Google Shape;394;p62"/>
          <p:cNvCxnSpPr/>
          <p:nvPr/>
        </p:nvCxnSpPr>
        <p:spPr>
          <a:xfrm>
            <a:off x="982500" y="1300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95" name="Google Shape;395;p62"/>
          <p:cNvSpPr txBox="1"/>
          <p:nvPr>
            <p:ph idx="4294967295" type="subTitle"/>
          </p:nvPr>
        </p:nvSpPr>
        <p:spPr>
          <a:xfrm>
            <a:off x="676400" y="130100"/>
            <a:ext cx="8007600" cy="2065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200">
                <a:solidFill>
                  <a:srgbClr val="000000"/>
                </a:solidFill>
              </a:rPr>
              <a:t>Ex.5: Question: </a:t>
            </a:r>
            <a:r>
              <a:rPr lang="en" sz="1200">
                <a:solidFill>
                  <a:srgbClr val="000000"/>
                </a:solidFill>
              </a:rPr>
              <a:t>Which of the following best describes the families of the astronauts on the ISS?</a:t>
            </a:r>
            <a:endParaRPr sz="1200">
              <a:solidFill>
                <a:srgbClr val="000000"/>
              </a:solidFill>
            </a:endParaRPr>
          </a:p>
          <a:p>
            <a:pPr indent="0" lvl="0" marL="0" rtl="0" algn="just">
              <a:spcBef>
                <a:spcPts val="0"/>
              </a:spcBef>
              <a:spcAft>
                <a:spcPts val="0"/>
              </a:spcAft>
              <a:buNone/>
            </a:pPr>
            <a:r>
              <a:rPr b="1" lang="en" sz="1200">
                <a:solidFill>
                  <a:srgbClr val="000000"/>
                </a:solidFill>
              </a:rPr>
              <a:t>Generated Distractors:</a:t>
            </a:r>
            <a:endParaRPr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a:t>
            </a:r>
            <a:r>
              <a:rPr lang="en" sz="1200">
                <a:solidFill>
                  <a:srgbClr val="000000"/>
                </a:solidFill>
              </a:rPr>
              <a:t>They are generous and brave</a:t>
            </a:r>
            <a:r>
              <a:rPr lang="en" sz="1200">
                <a:solidFill>
                  <a:srgbClr val="000000"/>
                </a:solidFill>
              </a:rPr>
              <a:t> </a:t>
            </a:r>
            <a:r>
              <a:rPr b="1" lang="en" sz="1200">
                <a:solidFill>
                  <a:srgbClr val="000000"/>
                </a:solidFill>
              </a:rPr>
              <a:t> 		B: </a:t>
            </a:r>
            <a:r>
              <a:rPr lang="en" sz="1200">
                <a:solidFill>
                  <a:srgbClr val="000000"/>
                </a:solidFill>
              </a:rPr>
              <a:t>They are caring and thoughtful</a:t>
            </a:r>
            <a:endParaRPr sz="1200">
              <a:solidFill>
                <a:srgbClr val="000000"/>
              </a:solidFill>
            </a:endParaRPr>
          </a:p>
          <a:p>
            <a:pPr indent="0" lvl="0" marL="0" rtl="0" algn="just">
              <a:spcBef>
                <a:spcPts val="0"/>
              </a:spcBef>
              <a:spcAft>
                <a:spcPts val="0"/>
              </a:spcAft>
              <a:buNone/>
            </a:pPr>
            <a:r>
              <a:rPr b="1" lang="en" sz="1200">
                <a:solidFill>
                  <a:srgbClr val="000000"/>
                </a:solidFill>
              </a:rPr>
              <a:t>C: </a:t>
            </a:r>
            <a:r>
              <a:rPr lang="en" sz="1200">
                <a:solidFill>
                  <a:srgbClr val="000000"/>
                </a:solidFill>
              </a:rPr>
              <a:t>They are kind and brave			</a:t>
            </a:r>
            <a:r>
              <a:rPr b="1" lang="en" sz="1200">
                <a:solidFill>
                  <a:srgbClr val="000000"/>
                </a:solidFill>
              </a:rPr>
              <a:t>D:</a:t>
            </a:r>
            <a:r>
              <a:rPr lang="en" sz="1200">
                <a:solidFill>
                  <a:srgbClr val="000000"/>
                </a:solidFill>
              </a:rPr>
              <a:t> </a:t>
            </a:r>
            <a:r>
              <a:rPr lang="en" sz="1200">
                <a:solidFill>
                  <a:srgbClr val="000000"/>
                </a:solidFill>
              </a:rPr>
              <a:t>They are strong and hard-working</a:t>
            </a:r>
            <a:endParaRPr sz="1200">
              <a:solidFill>
                <a:srgbClr val="000000"/>
              </a:solidFill>
            </a:endParaRPr>
          </a:p>
          <a:p>
            <a:pPr indent="0" lvl="0" marL="0" rtl="0" algn="just">
              <a:spcBef>
                <a:spcPts val="0"/>
              </a:spcBef>
              <a:spcAft>
                <a:spcPts val="0"/>
              </a:spcAft>
              <a:buNone/>
            </a:pPr>
            <a:r>
              <a:rPr b="1" lang="en" sz="1200">
                <a:solidFill>
                  <a:srgbClr val="000000"/>
                </a:solidFill>
              </a:rPr>
              <a:t>Correct</a:t>
            </a:r>
            <a:r>
              <a:rPr lang="en" sz="1200">
                <a:solidFill>
                  <a:srgbClr val="000000"/>
                </a:solidFill>
              </a:rPr>
              <a:t>: </a:t>
            </a:r>
            <a:r>
              <a:rPr lang="en" sz="1200">
                <a:solidFill>
                  <a:srgbClr val="000000"/>
                </a:solidFill>
              </a:rPr>
              <a:t>They are caring and thoughtful</a:t>
            </a:r>
            <a:endParaRPr sz="1200">
              <a:solidFill>
                <a:srgbClr val="000000"/>
              </a:solidFill>
            </a:endParaRPr>
          </a:p>
          <a:p>
            <a:pPr indent="0" lvl="0" marL="0" rtl="0" algn="just">
              <a:spcBef>
                <a:spcPts val="0"/>
              </a:spcBef>
              <a:spcAft>
                <a:spcPts val="0"/>
              </a:spcAft>
              <a:buNone/>
            </a:pPr>
            <a:r>
              <a:t/>
            </a:r>
            <a:endParaRPr sz="1200">
              <a:solidFill>
                <a:srgbClr val="000000"/>
              </a:solidFill>
            </a:endParaRPr>
          </a:p>
          <a:p>
            <a:pPr indent="0" lvl="0" marL="0" rtl="0" algn="just">
              <a:spcBef>
                <a:spcPts val="0"/>
              </a:spcBef>
              <a:spcAft>
                <a:spcPts val="0"/>
              </a:spcAft>
              <a:buNone/>
            </a:pPr>
            <a:r>
              <a:rPr b="1" lang="en" sz="1200">
                <a:solidFill>
                  <a:srgbClr val="000000"/>
                </a:solidFill>
              </a:rPr>
              <a:t>Ex.6: Question: </a:t>
            </a:r>
            <a:r>
              <a:rPr lang="en" sz="1200">
                <a:solidFill>
                  <a:srgbClr val="000000"/>
                </a:solidFill>
              </a:rPr>
              <a:t>Where did the clerk find the necklace at last?</a:t>
            </a:r>
            <a:endParaRPr sz="1200">
              <a:solidFill>
                <a:srgbClr val="000000"/>
              </a:solidFill>
            </a:endParaRPr>
          </a:p>
          <a:p>
            <a:pPr indent="0" lvl="0" marL="0" rtl="0" algn="just">
              <a:spcBef>
                <a:spcPts val="0"/>
              </a:spcBef>
              <a:spcAft>
                <a:spcPts val="0"/>
              </a:spcAft>
              <a:buNone/>
            </a:pPr>
            <a:r>
              <a:rPr b="1" lang="en" sz="1200">
                <a:solidFill>
                  <a:srgbClr val="000000"/>
                </a:solidFill>
              </a:rPr>
              <a:t>Generated Distractors:</a:t>
            </a:r>
            <a:endParaRPr sz="1200">
              <a:solidFill>
                <a:srgbClr val="000000"/>
              </a:solidFill>
            </a:endParaRPr>
          </a:p>
          <a:p>
            <a:pPr indent="0" lvl="0" marL="0" rtl="0" algn="just">
              <a:spcBef>
                <a:spcPts val="0"/>
              </a:spcBef>
              <a:spcAft>
                <a:spcPts val="0"/>
              </a:spcAft>
              <a:buNone/>
            </a:pPr>
            <a:r>
              <a:rPr b="1" lang="en" sz="1200">
                <a:solidFill>
                  <a:srgbClr val="000000"/>
                </a:solidFill>
              </a:rPr>
              <a:t>A:</a:t>
            </a:r>
            <a:r>
              <a:rPr lang="en" sz="1200">
                <a:solidFill>
                  <a:srgbClr val="000000"/>
                </a:solidFill>
              </a:rPr>
              <a:t>  </a:t>
            </a:r>
            <a:r>
              <a:rPr lang="en" sz="1200">
                <a:solidFill>
                  <a:srgbClr val="000000"/>
                </a:solidFill>
              </a:rPr>
              <a:t>In the river </a:t>
            </a:r>
            <a:r>
              <a:rPr lang="en" sz="1200">
                <a:solidFill>
                  <a:srgbClr val="000000"/>
                </a:solidFill>
              </a:rPr>
              <a:t>			</a:t>
            </a:r>
            <a:r>
              <a:rPr b="1" lang="en" sz="1200">
                <a:solidFill>
                  <a:srgbClr val="000000"/>
                </a:solidFill>
              </a:rPr>
              <a:t>B:</a:t>
            </a:r>
            <a:r>
              <a:rPr lang="en" sz="1200">
                <a:solidFill>
                  <a:srgbClr val="000000"/>
                </a:solidFill>
              </a:rPr>
              <a:t> </a:t>
            </a:r>
            <a:r>
              <a:rPr lang="en" sz="1200">
                <a:solidFill>
                  <a:srgbClr val="000000"/>
                </a:solidFill>
              </a:rPr>
              <a:t>On the trees</a:t>
            </a:r>
            <a:endParaRPr sz="1200">
              <a:solidFill>
                <a:srgbClr val="000000"/>
              </a:solidFill>
            </a:endParaRPr>
          </a:p>
          <a:p>
            <a:pPr indent="0" lvl="0" marL="0" rtl="0" algn="just">
              <a:spcBef>
                <a:spcPts val="0"/>
              </a:spcBef>
              <a:spcAft>
                <a:spcPts val="0"/>
              </a:spcAft>
              <a:buNone/>
            </a:pPr>
            <a:r>
              <a:rPr b="1" lang="en" sz="1200">
                <a:solidFill>
                  <a:srgbClr val="000000"/>
                </a:solidFill>
              </a:rPr>
              <a:t>C: </a:t>
            </a:r>
            <a:r>
              <a:rPr lang="en" sz="1200">
                <a:solidFill>
                  <a:srgbClr val="000000"/>
                </a:solidFill>
              </a:rPr>
              <a:t> </a:t>
            </a:r>
            <a:r>
              <a:rPr lang="en" sz="1200">
                <a:solidFill>
                  <a:srgbClr val="000000"/>
                </a:solidFill>
              </a:rPr>
              <a:t>On the tree </a:t>
            </a:r>
            <a:r>
              <a:rPr lang="en" sz="1200">
                <a:solidFill>
                  <a:srgbClr val="000000"/>
                </a:solidFill>
              </a:rPr>
              <a:t>			</a:t>
            </a:r>
            <a:r>
              <a:rPr b="1" lang="en" sz="1200">
                <a:solidFill>
                  <a:srgbClr val="000000"/>
                </a:solidFill>
              </a:rPr>
              <a:t>D: </a:t>
            </a:r>
            <a:r>
              <a:rPr lang="en" sz="1200">
                <a:solidFill>
                  <a:srgbClr val="000000"/>
                </a:solidFill>
              </a:rPr>
              <a:t> In the lake</a:t>
            </a:r>
            <a:endParaRPr sz="1200">
              <a:solidFill>
                <a:srgbClr val="000000"/>
              </a:solidFill>
            </a:endParaRPr>
          </a:p>
          <a:p>
            <a:pPr indent="0" lvl="0" marL="0" rtl="0" algn="just">
              <a:spcBef>
                <a:spcPts val="0"/>
              </a:spcBef>
              <a:spcAft>
                <a:spcPts val="0"/>
              </a:spcAft>
              <a:buNone/>
            </a:pPr>
            <a:r>
              <a:rPr b="1" lang="en" sz="1200">
                <a:solidFill>
                  <a:srgbClr val="000000"/>
                </a:solidFill>
              </a:rPr>
              <a:t>Correct:</a:t>
            </a:r>
            <a:r>
              <a:rPr lang="en" sz="1200">
                <a:solidFill>
                  <a:srgbClr val="000000"/>
                </a:solidFill>
              </a:rPr>
              <a:t>  </a:t>
            </a:r>
            <a:r>
              <a:rPr lang="en" sz="1200">
                <a:solidFill>
                  <a:srgbClr val="000000"/>
                </a:solidFill>
              </a:rPr>
              <a:t>On the tree</a:t>
            </a:r>
            <a:endParaRPr sz="1200">
              <a:solidFill>
                <a:srgbClr val="000000"/>
              </a:solidFill>
            </a:endParaRPr>
          </a:p>
          <a:p>
            <a:pPr indent="0" lvl="0" marL="0" rtl="0" algn="just">
              <a:spcBef>
                <a:spcPts val="0"/>
              </a:spcBef>
              <a:spcAft>
                <a:spcPts val="0"/>
              </a:spcAft>
              <a:buNone/>
            </a:pPr>
            <a:r>
              <a:t/>
            </a:r>
            <a:endParaRPr sz="1200">
              <a:solidFill>
                <a:srgbClr val="000000"/>
              </a:solidFill>
            </a:endParaRPr>
          </a:p>
        </p:txBody>
      </p:sp>
      <p:pic>
        <p:nvPicPr>
          <p:cNvPr id="396" name="Google Shape;396;p62"/>
          <p:cNvPicPr preferRelativeResize="0"/>
          <p:nvPr/>
        </p:nvPicPr>
        <p:blipFill>
          <a:blip r:embed="rId3">
            <a:alphaModFix/>
          </a:blip>
          <a:stretch>
            <a:fillRect/>
          </a:stretch>
        </p:blipFill>
        <p:spPr>
          <a:xfrm>
            <a:off x="982500" y="2392000"/>
            <a:ext cx="3029379" cy="2642800"/>
          </a:xfrm>
          <a:prstGeom prst="rect">
            <a:avLst/>
          </a:prstGeom>
          <a:noFill/>
          <a:ln>
            <a:noFill/>
          </a:ln>
        </p:spPr>
      </p:pic>
      <p:pic>
        <p:nvPicPr>
          <p:cNvPr id="397" name="Google Shape;397;p62"/>
          <p:cNvPicPr preferRelativeResize="0"/>
          <p:nvPr/>
        </p:nvPicPr>
        <p:blipFill>
          <a:blip r:embed="rId4">
            <a:alphaModFix/>
          </a:blip>
          <a:stretch>
            <a:fillRect/>
          </a:stretch>
        </p:blipFill>
        <p:spPr>
          <a:xfrm>
            <a:off x="4873954" y="2348300"/>
            <a:ext cx="3523733" cy="2642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p63"/>
          <p:cNvSpPr txBox="1"/>
          <p:nvPr>
            <p:ph idx="4294967295" type="title"/>
          </p:nvPr>
        </p:nvSpPr>
        <p:spPr>
          <a:xfrm>
            <a:off x="4215975" y="1769550"/>
            <a:ext cx="32643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Future work</a:t>
            </a:r>
            <a:endParaRPr>
              <a:solidFill>
                <a:schemeClr val="dk1"/>
              </a:solidFill>
            </a:endParaRPr>
          </a:p>
        </p:txBody>
      </p:sp>
      <p:sp>
        <p:nvSpPr>
          <p:cNvPr id="403" name="Google Shape;403;p63"/>
          <p:cNvSpPr txBox="1"/>
          <p:nvPr>
            <p:ph idx="4294967295" type="title"/>
          </p:nvPr>
        </p:nvSpPr>
        <p:spPr>
          <a:xfrm>
            <a:off x="1663720" y="1735350"/>
            <a:ext cx="2412900" cy="9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sz="3200">
                <a:solidFill>
                  <a:schemeClr val="dk1"/>
                </a:solidFill>
              </a:rPr>
              <a:t>05</a:t>
            </a:r>
            <a:endParaRPr sz="3200">
              <a:solidFill>
                <a:schemeClr val="dk1"/>
              </a:solidFill>
            </a:endParaRPr>
          </a:p>
        </p:txBody>
      </p:sp>
      <p:cxnSp>
        <p:nvCxnSpPr>
          <p:cNvPr id="404" name="Google Shape;404;p63"/>
          <p:cNvCxnSpPr/>
          <p:nvPr/>
        </p:nvCxnSpPr>
        <p:spPr>
          <a:xfrm>
            <a:off x="4145850" y="1735347"/>
            <a:ext cx="900" cy="7695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8" name="Shape 408"/>
        <p:cNvGrpSpPr/>
        <p:nvPr/>
      </p:nvGrpSpPr>
      <p:grpSpPr>
        <a:xfrm>
          <a:off x="0" y="0"/>
          <a:ext cx="0" cy="0"/>
          <a:chOff x="0" y="0"/>
          <a:chExt cx="0" cy="0"/>
        </a:xfrm>
      </p:grpSpPr>
      <p:sp>
        <p:nvSpPr>
          <p:cNvPr id="409" name="Google Shape;409;p64"/>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Works and Upgrades for MCQs Generation To</a:t>
            </a:r>
            <a:r>
              <a:rPr lang="en"/>
              <a:t>ol</a:t>
            </a:r>
            <a:endParaRPr/>
          </a:p>
          <a:p>
            <a:pPr indent="0" lvl="0" marL="0" rtl="0" algn="l">
              <a:spcBef>
                <a:spcPts val="0"/>
              </a:spcBef>
              <a:spcAft>
                <a:spcPts val="0"/>
              </a:spcAft>
              <a:buNone/>
            </a:pPr>
            <a:r>
              <a:t/>
            </a:r>
            <a:endParaRPr/>
          </a:p>
        </p:txBody>
      </p:sp>
      <p:cxnSp>
        <p:nvCxnSpPr>
          <p:cNvPr id="410" name="Google Shape;410;p6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411" name="Google Shape;411;p64"/>
          <p:cNvSpPr txBox="1"/>
          <p:nvPr>
            <p:ph idx="4294967295" type="subTitle"/>
          </p:nvPr>
        </p:nvSpPr>
        <p:spPr>
          <a:xfrm>
            <a:off x="1017775" y="1448200"/>
            <a:ext cx="7205700" cy="31473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chemeClr val="dk1"/>
              </a:buClr>
              <a:buSzPts val="1300"/>
              <a:buChar char="●"/>
            </a:pPr>
            <a:r>
              <a:rPr b="1" lang="en" sz="1300">
                <a:solidFill>
                  <a:schemeClr val="dk1"/>
                </a:solidFill>
              </a:rPr>
              <a:t>Ensemble Models: </a:t>
            </a:r>
            <a:r>
              <a:rPr lang="en" sz="1300">
                <a:solidFill>
                  <a:schemeClr val="dk1"/>
                </a:solidFill>
              </a:rPr>
              <a:t>Combining outputs of multiple models can enhance question and distractor quality and diversity.</a:t>
            </a:r>
            <a:endParaRPr sz="1300">
              <a:solidFill>
                <a:schemeClr val="dk1"/>
              </a:solidFill>
            </a:endParaRPr>
          </a:p>
          <a:p>
            <a:pPr indent="-311150" lvl="0" marL="457200" rtl="0" algn="just">
              <a:spcBef>
                <a:spcPts val="1000"/>
              </a:spcBef>
              <a:spcAft>
                <a:spcPts val="0"/>
              </a:spcAft>
              <a:buClr>
                <a:schemeClr val="dk1"/>
              </a:buClr>
              <a:buSzPts val="1300"/>
              <a:buChar char="●"/>
            </a:pPr>
            <a:r>
              <a:rPr b="1" lang="en" sz="1300">
                <a:solidFill>
                  <a:schemeClr val="dk1"/>
                </a:solidFill>
              </a:rPr>
              <a:t>Data Augmentation: </a:t>
            </a:r>
            <a:r>
              <a:rPr lang="en" sz="1300">
                <a:solidFill>
                  <a:schemeClr val="dk1"/>
                </a:solidFill>
              </a:rPr>
              <a:t>Adding more examples and variations to training data boosts model generalization and diversity in question generation.</a:t>
            </a:r>
            <a:endParaRPr sz="1300">
              <a:solidFill>
                <a:schemeClr val="dk1"/>
              </a:solidFill>
            </a:endParaRPr>
          </a:p>
          <a:p>
            <a:pPr indent="-311150" lvl="0" marL="457200" rtl="0" algn="just">
              <a:spcBef>
                <a:spcPts val="1000"/>
              </a:spcBef>
              <a:spcAft>
                <a:spcPts val="0"/>
              </a:spcAft>
              <a:buClr>
                <a:schemeClr val="dk1"/>
              </a:buClr>
              <a:buSzPts val="1300"/>
              <a:buChar char="●"/>
            </a:pPr>
            <a:r>
              <a:rPr b="1" lang="en" sz="1300">
                <a:solidFill>
                  <a:schemeClr val="dk1"/>
                </a:solidFill>
              </a:rPr>
              <a:t>Feedback Mechanisms: </a:t>
            </a:r>
            <a:r>
              <a:rPr lang="en" sz="1300">
                <a:solidFill>
                  <a:schemeClr val="dk1"/>
                </a:solidFill>
              </a:rPr>
              <a:t>User feedback on generated questions and distractors refines models and enhances performance over time.</a:t>
            </a:r>
            <a:endParaRPr sz="1300">
              <a:solidFill>
                <a:schemeClr val="dk1"/>
              </a:solidFill>
            </a:endParaRPr>
          </a:p>
          <a:p>
            <a:pPr indent="-311150" lvl="0" marL="457200" rtl="0" algn="just">
              <a:spcBef>
                <a:spcPts val="1000"/>
              </a:spcBef>
              <a:spcAft>
                <a:spcPts val="0"/>
              </a:spcAft>
              <a:buClr>
                <a:schemeClr val="dk1"/>
              </a:buClr>
              <a:buSzPts val="1300"/>
              <a:buChar char="●"/>
            </a:pPr>
            <a:r>
              <a:rPr b="1" lang="en" sz="1300">
                <a:solidFill>
                  <a:schemeClr val="dk1"/>
                </a:solidFill>
              </a:rPr>
              <a:t>Multi-Modal Input:</a:t>
            </a:r>
            <a:r>
              <a:rPr lang="en" sz="1300">
                <a:solidFill>
                  <a:schemeClr val="dk1"/>
                </a:solidFill>
              </a:rPr>
              <a:t> Incorporating images, audio, or video alongside text improves comprehensiveness and relevance of generated content.</a:t>
            </a:r>
            <a:endParaRPr sz="1300">
              <a:solidFill>
                <a:schemeClr val="dk1"/>
              </a:solidFill>
            </a:endParaRPr>
          </a:p>
          <a:p>
            <a:pPr indent="-311150" lvl="0" marL="457200" rtl="0" algn="just">
              <a:spcBef>
                <a:spcPts val="1000"/>
              </a:spcBef>
              <a:spcAft>
                <a:spcPts val="0"/>
              </a:spcAft>
              <a:buClr>
                <a:schemeClr val="dk1"/>
              </a:buClr>
              <a:buSzPts val="1300"/>
              <a:buChar char="●"/>
            </a:pPr>
            <a:r>
              <a:rPr b="1" lang="en" sz="1300">
                <a:solidFill>
                  <a:schemeClr val="dk1"/>
                </a:solidFill>
              </a:rPr>
              <a:t>Evaluation Metrics:</a:t>
            </a:r>
            <a:r>
              <a:rPr lang="en" sz="1300">
                <a:solidFill>
                  <a:schemeClr val="dk1"/>
                </a:solidFill>
              </a:rPr>
              <a:t> Developing robust metrics aids in quantitative assessment of question and distractor quality for model improvement.</a:t>
            </a:r>
            <a:endParaRPr sz="1300">
              <a:solidFill>
                <a:schemeClr val="dk1"/>
              </a:solidFill>
            </a:endParaRPr>
          </a:p>
          <a:p>
            <a:pPr indent="-311150" lvl="0" marL="457200" rtl="0" algn="just">
              <a:spcBef>
                <a:spcPts val="1000"/>
              </a:spcBef>
              <a:spcAft>
                <a:spcPts val="1000"/>
              </a:spcAft>
              <a:buClr>
                <a:schemeClr val="dk1"/>
              </a:buClr>
              <a:buSzPts val="1300"/>
              <a:buChar char="●"/>
            </a:pPr>
            <a:r>
              <a:rPr b="1" lang="en" sz="1300">
                <a:solidFill>
                  <a:schemeClr val="dk1"/>
                </a:solidFill>
              </a:rPr>
              <a:t>Deployment and Integration: </a:t>
            </a:r>
            <a:r>
              <a:rPr lang="en" sz="1300">
                <a:solidFill>
                  <a:schemeClr val="dk1"/>
                </a:solidFill>
              </a:rPr>
              <a:t>Integrating MCQ generation with educational platforms streamlines real-world usage in educational settings.</a:t>
            </a:r>
            <a:endParaRPr sz="1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 name="Shape 184"/>
        <p:cNvGrpSpPr/>
        <p:nvPr/>
      </p:nvGrpSpPr>
      <p:grpSpPr>
        <a:xfrm>
          <a:off x="0" y="0"/>
          <a:ext cx="0" cy="0"/>
          <a:chOff x="0" y="0"/>
          <a:chExt cx="0" cy="0"/>
        </a:xfrm>
      </p:grpSpPr>
      <p:sp>
        <p:nvSpPr>
          <p:cNvPr id="185" name="Google Shape;185;p38"/>
          <p:cNvSpPr txBox="1"/>
          <p:nvPr>
            <p:ph idx="4294967295" type="title"/>
          </p:nvPr>
        </p:nvSpPr>
        <p:spPr>
          <a:xfrm>
            <a:off x="3691800" y="1824175"/>
            <a:ext cx="32643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Introduction</a:t>
            </a:r>
            <a:endParaRPr>
              <a:solidFill>
                <a:schemeClr val="dk1"/>
              </a:solidFill>
            </a:endParaRPr>
          </a:p>
        </p:txBody>
      </p:sp>
      <p:sp>
        <p:nvSpPr>
          <p:cNvPr id="186" name="Google Shape;186;p38"/>
          <p:cNvSpPr txBox="1"/>
          <p:nvPr>
            <p:ph idx="4294967295" type="title"/>
          </p:nvPr>
        </p:nvSpPr>
        <p:spPr>
          <a:xfrm>
            <a:off x="1139545" y="1789975"/>
            <a:ext cx="2412900" cy="9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sz="3200">
                <a:solidFill>
                  <a:schemeClr val="dk1"/>
                </a:solidFill>
              </a:rPr>
              <a:t> </a:t>
            </a:r>
            <a:r>
              <a:rPr lang="en" sz="3200">
                <a:solidFill>
                  <a:schemeClr val="dk1"/>
                </a:solidFill>
              </a:rPr>
              <a:t>01</a:t>
            </a:r>
            <a:endParaRPr sz="3200">
              <a:solidFill>
                <a:schemeClr val="dk1"/>
              </a:solidFill>
            </a:endParaRPr>
          </a:p>
        </p:txBody>
      </p:sp>
      <p:cxnSp>
        <p:nvCxnSpPr>
          <p:cNvPr id="187" name="Google Shape;187;p38"/>
          <p:cNvCxnSpPr/>
          <p:nvPr/>
        </p:nvCxnSpPr>
        <p:spPr>
          <a:xfrm>
            <a:off x="3621675" y="1789972"/>
            <a:ext cx="900" cy="7695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5" name="Shape 415"/>
        <p:cNvGrpSpPr/>
        <p:nvPr/>
      </p:nvGrpSpPr>
      <p:grpSpPr>
        <a:xfrm>
          <a:off x="0" y="0"/>
          <a:ext cx="0" cy="0"/>
          <a:chOff x="0" y="0"/>
          <a:chExt cx="0" cy="0"/>
        </a:xfrm>
      </p:grpSpPr>
      <p:sp>
        <p:nvSpPr>
          <p:cNvPr id="416" name="Google Shape;416;p65"/>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cxnSp>
        <p:nvCxnSpPr>
          <p:cNvPr id="417" name="Google Shape;417;p65"/>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418" name="Google Shape;418;p65"/>
          <p:cNvSpPr txBox="1"/>
          <p:nvPr>
            <p:ph idx="4294967295" type="subTitle"/>
          </p:nvPr>
        </p:nvSpPr>
        <p:spPr>
          <a:xfrm>
            <a:off x="969150" y="1243675"/>
            <a:ext cx="7205700" cy="369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chemeClr val="dk1"/>
                </a:solidFill>
              </a:rPr>
              <a:t>[1] Itziar Aldabe, Maddalen Lopez De Lacalle, Montse Maritxalar, Edurne Martinez, and Larraitz Uria. Arikiturri: an automatic question generator based on corpora and nlp techniques. In Intelligent Tutoring Systems: 8th International Conference, ITS 2006, Jhongli, Taiwan, June 26-30, 2006. Proceedings 8, pages 584–594. Springer, 2006.</a:t>
            </a:r>
            <a:endParaRPr sz="1200">
              <a:solidFill>
                <a:schemeClr val="dk1"/>
              </a:solidFill>
            </a:endParaRPr>
          </a:p>
          <a:p>
            <a:pPr indent="0" lvl="0" marL="0" rtl="0" algn="just">
              <a:spcBef>
                <a:spcPts val="0"/>
              </a:spcBef>
              <a:spcAft>
                <a:spcPts val="0"/>
              </a:spcAft>
              <a:buNone/>
            </a:pPr>
            <a:r>
              <a:rPr lang="en" sz="1200">
                <a:solidFill>
                  <a:schemeClr val="dk1"/>
                </a:solidFill>
              </a:rPr>
              <a:t>[2] Bidyut Das and Mukta Majumder. Factual open cloze question generation for assessment of learner’s knowledge. International Journal of Educational Technology in Higher Education, 14:1–12, 2017.</a:t>
            </a:r>
            <a:endParaRPr sz="1200">
              <a:solidFill>
                <a:schemeClr val="dk1"/>
              </a:solidFill>
            </a:endParaRPr>
          </a:p>
          <a:p>
            <a:pPr indent="0" lvl="0" marL="0" rtl="0" algn="just">
              <a:spcBef>
                <a:spcPts val="0"/>
              </a:spcBef>
              <a:spcAft>
                <a:spcPts val="0"/>
              </a:spcAft>
              <a:buNone/>
            </a:pPr>
            <a:r>
              <a:rPr lang="en" sz="1200">
                <a:solidFill>
                  <a:schemeClr val="dk1"/>
                </a:solidFill>
              </a:rPr>
              <a:t>[3] YO Folajimi and OE Omojola. Natural language processing techniques for automatic test questions generation using discourse connectives. Journal of Computer Science and Its Application, 20(2):60–76, 2013.</a:t>
            </a:r>
            <a:endParaRPr sz="1200">
              <a:solidFill>
                <a:schemeClr val="dk1"/>
              </a:solidFill>
            </a:endParaRPr>
          </a:p>
          <a:p>
            <a:pPr indent="0" lvl="0" marL="0" rtl="0" algn="just">
              <a:spcBef>
                <a:spcPts val="0"/>
              </a:spcBef>
              <a:spcAft>
                <a:spcPts val="0"/>
              </a:spcAft>
              <a:buNone/>
            </a:pPr>
            <a:r>
              <a:rPr lang="en" sz="1200">
                <a:solidFill>
                  <a:schemeClr val="dk1"/>
                </a:solidFill>
              </a:rPr>
              <a:t>[4] Guokun Lai, Qizhe Xie, Hanxiao Liu, Yiming Yang, and Eduard Hovy. Race: Large-scale reading comprehension dataset from examinations. arXiv preprint arXiv:1704.04683, 2017.</a:t>
            </a:r>
            <a:endParaRPr sz="1200">
              <a:solidFill>
                <a:schemeClr val="dk1"/>
              </a:solidFill>
            </a:endParaRPr>
          </a:p>
          <a:p>
            <a:pPr indent="0" lvl="0" marL="0" rtl="0" algn="just">
              <a:spcBef>
                <a:spcPts val="0"/>
              </a:spcBef>
              <a:spcAft>
                <a:spcPts val="0"/>
              </a:spcAft>
              <a:buNone/>
            </a:pPr>
            <a:r>
              <a:rPr lang="en" sz="1200">
                <a:solidFill>
                  <a:schemeClr val="dk1"/>
                </a:solidFill>
              </a:rPr>
              <a:t>[5] Chidinma A Nwafor and Ikechukwu E Onyenwe. An automated multiple-choice question generation using natural language processing techniques. arXiv preprint arXiv:2103.14757, 2021.</a:t>
            </a:r>
            <a:endParaRPr sz="1200">
              <a:solidFill>
                <a:schemeClr val="dk1"/>
              </a:solidFill>
            </a:endParaRPr>
          </a:p>
          <a:p>
            <a:pPr indent="0" lvl="0" marL="0" rtl="0" algn="just">
              <a:spcBef>
                <a:spcPts val="0"/>
              </a:spcBef>
              <a:spcAft>
                <a:spcPts val="0"/>
              </a:spcAft>
              <a:buNone/>
            </a:pPr>
            <a:r>
              <a:rPr lang="en" sz="1200">
                <a:solidFill>
                  <a:schemeClr val="dk1"/>
                </a:solidFill>
              </a:rPr>
              <a:t>[6] Yuni Susanti, Takenobu Tokunaga, Hitoshi Nishikawa, and Hiroyuki Obari. Automatic distractor generation for multiple-choice english vocabulary questions. Research and practice in technology enhanced learning, 13(1):15, 2018.</a:t>
            </a:r>
            <a:endParaRPr sz="1200">
              <a:solidFill>
                <a:schemeClr val="dk1"/>
              </a:solidFill>
            </a:endParaRPr>
          </a:p>
          <a:p>
            <a:pPr indent="0" lvl="0" marL="0" rtl="0" algn="just">
              <a:spcBef>
                <a:spcPts val="0"/>
              </a:spcBef>
              <a:spcAft>
                <a:spcPts val="0"/>
              </a:spcAft>
              <a:buNone/>
            </a:pPr>
            <a:r>
              <a:t/>
            </a:r>
            <a:endParaRPr sz="12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2" name="Shape 422"/>
        <p:cNvGrpSpPr/>
        <p:nvPr/>
      </p:nvGrpSpPr>
      <p:grpSpPr>
        <a:xfrm>
          <a:off x="0" y="0"/>
          <a:ext cx="0" cy="0"/>
          <a:chOff x="0" y="0"/>
          <a:chExt cx="0" cy="0"/>
        </a:xfrm>
      </p:grpSpPr>
      <p:cxnSp>
        <p:nvCxnSpPr>
          <p:cNvPr id="423" name="Google Shape;423;p66"/>
          <p:cNvCxnSpPr/>
          <p:nvPr/>
        </p:nvCxnSpPr>
        <p:spPr>
          <a:xfrm>
            <a:off x="3138975" y="2034359"/>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424" name="Google Shape;424;p66"/>
          <p:cNvSpPr txBox="1"/>
          <p:nvPr>
            <p:ph idx="4294967295" type="title"/>
          </p:nvPr>
        </p:nvSpPr>
        <p:spPr>
          <a:xfrm>
            <a:off x="3037645" y="2380713"/>
            <a:ext cx="30687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THANK YOU!</a:t>
            </a:r>
            <a:endParaRPr>
              <a:solidFill>
                <a:schemeClr val="dk1"/>
              </a:solidFill>
            </a:endParaRPr>
          </a:p>
        </p:txBody>
      </p:sp>
      <p:cxnSp>
        <p:nvCxnSpPr>
          <p:cNvPr id="425" name="Google Shape;425;p66"/>
          <p:cNvCxnSpPr/>
          <p:nvPr/>
        </p:nvCxnSpPr>
        <p:spPr>
          <a:xfrm>
            <a:off x="3126175" y="3109134"/>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1" name="Shape 191"/>
        <p:cNvGrpSpPr/>
        <p:nvPr/>
      </p:nvGrpSpPr>
      <p:grpSpPr>
        <a:xfrm>
          <a:off x="0" y="0"/>
          <a:ext cx="0" cy="0"/>
          <a:chOff x="0" y="0"/>
          <a:chExt cx="0" cy="0"/>
        </a:xfrm>
      </p:grpSpPr>
      <p:sp>
        <p:nvSpPr>
          <p:cNvPr id="192" name="Google Shape;192;p39"/>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the focus?</a:t>
            </a:r>
            <a:endParaRPr/>
          </a:p>
        </p:txBody>
      </p:sp>
      <p:sp>
        <p:nvSpPr>
          <p:cNvPr id="193" name="Google Shape;193;p39"/>
          <p:cNvSpPr txBox="1"/>
          <p:nvPr>
            <p:ph idx="1" type="body"/>
          </p:nvPr>
        </p:nvSpPr>
        <p:spPr>
          <a:xfrm>
            <a:off x="1026200" y="1198650"/>
            <a:ext cx="3573000" cy="16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2"/>
                </a:solidFill>
                <a:latin typeface="Montserrat ExtraBold"/>
                <a:ea typeface="Montserrat ExtraBold"/>
                <a:cs typeface="Montserrat ExtraBold"/>
                <a:sym typeface="Montserrat ExtraBold"/>
              </a:rPr>
              <a:t>NLP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Concerns with the </a:t>
            </a:r>
            <a:r>
              <a:rPr lang="en">
                <a:solidFill>
                  <a:schemeClr val="dk1"/>
                </a:solidFill>
              </a:rPr>
              <a:t>interaction</a:t>
            </a:r>
            <a:r>
              <a:rPr lang="en">
                <a:solidFill>
                  <a:schemeClr val="dk1"/>
                </a:solidFill>
              </a:rPr>
              <a:t> of machine and humans in natural languages, leading to applications like chatbots, language translation, sentiment analysis, and text summarization.</a:t>
            </a:r>
            <a:endParaRPr>
              <a:solidFill>
                <a:schemeClr val="dk1"/>
              </a:solidFill>
            </a:endParaRPr>
          </a:p>
        </p:txBody>
      </p:sp>
      <p:cxnSp>
        <p:nvCxnSpPr>
          <p:cNvPr id="194" name="Google Shape;194;p39"/>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95" name="Google Shape;195;p39"/>
          <p:cNvSpPr txBox="1"/>
          <p:nvPr>
            <p:ph idx="1" type="body"/>
          </p:nvPr>
        </p:nvSpPr>
        <p:spPr>
          <a:xfrm>
            <a:off x="1026200" y="2840250"/>
            <a:ext cx="3573000" cy="16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2"/>
                </a:solidFill>
                <a:latin typeface="Montserrat ExtraBold"/>
                <a:ea typeface="Montserrat ExtraBold"/>
                <a:cs typeface="Montserrat ExtraBold"/>
                <a:sym typeface="Montserrat ExtraBold"/>
              </a:rPr>
              <a:t>MCQG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a:t>
            </a:r>
            <a:r>
              <a:rPr lang="en">
                <a:solidFill>
                  <a:schemeClr val="dk1"/>
                </a:solidFill>
              </a:rPr>
              <a:t>nvolves automatically generating questions and options from a given text or content.</a:t>
            </a:r>
            <a:endParaRPr>
              <a:solidFill>
                <a:schemeClr val="dk1"/>
              </a:solidFill>
            </a:endParaRPr>
          </a:p>
          <a:p>
            <a:pPr indent="0" lvl="0" marL="0" rtl="0" algn="l">
              <a:spcBef>
                <a:spcPts val="0"/>
              </a:spcBef>
              <a:spcAft>
                <a:spcPts val="0"/>
              </a:spcAft>
              <a:buNone/>
            </a:pPr>
            <a:r>
              <a:rPr lang="en">
                <a:solidFill>
                  <a:schemeClr val="dk1"/>
                </a:solidFill>
              </a:rPr>
              <a:t>The goal is to create relevant questions and options  that can help in comprehension.</a:t>
            </a:r>
            <a:endParaRPr>
              <a:solidFill>
                <a:schemeClr val="dk1"/>
              </a:solidFill>
            </a:endParaRPr>
          </a:p>
          <a:p>
            <a:pPr indent="0" lvl="0" marL="0" rtl="0" algn="l">
              <a:spcBef>
                <a:spcPts val="0"/>
              </a:spcBef>
              <a:spcAft>
                <a:spcPts val="0"/>
              </a:spcAft>
              <a:buNone/>
            </a:pPr>
            <a:r>
              <a:rPr lang="en">
                <a:solidFill>
                  <a:schemeClr val="dk1"/>
                </a:solidFill>
              </a:rPr>
              <a:t>For now only English text.</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 name="Shape 199"/>
        <p:cNvGrpSpPr/>
        <p:nvPr/>
      </p:nvGrpSpPr>
      <p:grpSpPr>
        <a:xfrm>
          <a:off x="0" y="0"/>
          <a:ext cx="0" cy="0"/>
          <a:chOff x="0" y="0"/>
          <a:chExt cx="0" cy="0"/>
        </a:xfrm>
      </p:grpSpPr>
      <p:sp>
        <p:nvSpPr>
          <p:cNvPr id="200" name="Google Shape;200;p40"/>
          <p:cNvSpPr txBox="1"/>
          <p:nvPr>
            <p:ph idx="1" type="body"/>
          </p:nvPr>
        </p:nvSpPr>
        <p:spPr>
          <a:xfrm>
            <a:off x="1026200" y="580125"/>
            <a:ext cx="7440000" cy="16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Montserrat ExtraBold"/>
                <a:ea typeface="Montserrat ExtraBold"/>
                <a:cs typeface="Montserrat ExtraBold"/>
                <a:sym typeface="Montserrat ExtraBold"/>
              </a:rPr>
              <a:t>Multiple-Choice Questions (MCQs):</a:t>
            </a:r>
            <a:endParaRPr sz="750">
              <a:solidFill>
                <a:schemeClr val="dk1"/>
              </a:solidFill>
            </a:endParaRPr>
          </a:p>
          <a:p>
            <a:pPr indent="0" lvl="0" marL="0" rtl="0" algn="l">
              <a:spcBef>
                <a:spcPts val="0"/>
              </a:spcBef>
              <a:spcAft>
                <a:spcPts val="0"/>
              </a:spcAft>
              <a:buNone/>
            </a:pPr>
            <a:r>
              <a:t/>
            </a:r>
            <a:endParaRPr>
              <a:solidFill>
                <a:schemeClr val="dk1"/>
              </a:solidFill>
            </a:endParaRPr>
          </a:p>
          <a:p>
            <a:pPr indent="-301625" lvl="0" marL="457200" rtl="0" algn="l">
              <a:spcBef>
                <a:spcPts val="0"/>
              </a:spcBef>
              <a:spcAft>
                <a:spcPts val="0"/>
              </a:spcAft>
              <a:buClr>
                <a:schemeClr val="dk1"/>
              </a:buClr>
              <a:buSzPts val="1150"/>
              <a:buChar char="●"/>
            </a:pPr>
            <a:r>
              <a:rPr lang="en">
                <a:solidFill>
                  <a:schemeClr val="dk1"/>
                </a:solidFill>
              </a:rPr>
              <a:t>Assessment format where test-takers choose the correct answer from a set of options.</a:t>
            </a:r>
            <a:endParaRPr>
              <a:solidFill>
                <a:schemeClr val="dk1"/>
              </a:solidFill>
            </a:endParaRPr>
          </a:p>
          <a:p>
            <a:pPr indent="-301625" lvl="0" marL="457200" rtl="0" algn="l">
              <a:spcBef>
                <a:spcPts val="0"/>
              </a:spcBef>
              <a:spcAft>
                <a:spcPts val="0"/>
              </a:spcAft>
              <a:buClr>
                <a:schemeClr val="dk1"/>
              </a:buClr>
              <a:buSzPts val="1150"/>
              <a:buChar char="●"/>
            </a:pPr>
            <a:r>
              <a:rPr lang="en">
                <a:solidFill>
                  <a:schemeClr val="dk1"/>
                </a:solidFill>
              </a:rPr>
              <a:t>Questions typically consist of a stem (the question itself) and a list of answer choices.</a:t>
            </a:r>
            <a:endParaRPr>
              <a:solidFill>
                <a:schemeClr val="dk1"/>
              </a:solidFill>
            </a:endParaRPr>
          </a:p>
          <a:p>
            <a:pPr indent="-301625" lvl="0" marL="457200" rtl="0" algn="l">
              <a:spcBef>
                <a:spcPts val="0"/>
              </a:spcBef>
              <a:spcAft>
                <a:spcPts val="0"/>
              </a:spcAft>
              <a:buClr>
                <a:schemeClr val="dk1"/>
              </a:buClr>
              <a:buSzPts val="1150"/>
              <a:buChar char="●"/>
            </a:pPr>
            <a:r>
              <a:rPr lang="en">
                <a:solidFill>
                  <a:schemeClr val="dk1"/>
                </a:solidFill>
              </a:rPr>
              <a:t>One correct answer and several incorrect options are provided.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cxnSp>
        <p:nvCxnSpPr>
          <p:cNvPr id="201" name="Google Shape;201;p4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02" name="Google Shape;202;p40"/>
          <p:cNvSpPr txBox="1"/>
          <p:nvPr>
            <p:ph idx="1" type="body"/>
          </p:nvPr>
        </p:nvSpPr>
        <p:spPr>
          <a:xfrm>
            <a:off x="1026200" y="1750950"/>
            <a:ext cx="6322200" cy="120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2"/>
                </a:solidFill>
                <a:latin typeface="Montserrat ExtraBold"/>
                <a:ea typeface="Montserrat ExtraBold"/>
                <a:cs typeface="Montserrat ExtraBold"/>
                <a:sym typeface="Montserrat ExtraBold"/>
              </a:rPr>
              <a:t>Distractors:</a:t>
            </a:r>
            <a:endParaRPr sz="650"/>
          </a:p>
          <a:p>
            <a:pPr indent="0" lvl="0" marL="0" rtl="0" algn="l">
              <a:spcBef>
                <a:spcPts val="0"/>
              </a:spcBef>
              <a:spcAft>
                <a:spcPts val="0"/>
              </a:spcAft>
              <a:buNone/>
            </a:pPr>
            <a:r>
              <a:t/>
            </a:r>
            <a:endParaRPr/>
          </a:p>
          <a:p>
            <a:pPr indent="-301625" lvl="0" marL="457200" rtl="0" algn="l">
              <a:spcBef>
                <a:spcPts val="0"/>
              </a:spcBef>
              <a:spcAft>
                <a:spcPts val="0"/>
              </a:spcAft>
              <a:buClr>
                <a:schemeClr val="dk1"/>
              </a:buClr>
              <a:buSzPts val="1150"/>
              <a:buChar char="●"/>
            </a:pPr>
            <a:r>
              <a:rPr lang="en">
                <a:solidFill>
                  <a:schemeClr val="dk1"/>
                </a:solidFill>
              </a:rPr>
              <a:t>Incorrect answer options provided alongside the correct answer in MCQs.</a:t>
            </a:r>
            <a:endParaRPr>
              <a:solidFill>
                <a:schemeClr val="dk1"/>
              </a:solidFill>
            </a:endParaRPr>
          </a:p>
          <a:p>
            <a:pPr indent="-301625" lvl="0" marL="457200" rtl="0" algn="l">
              <a:spcBef>
                <a:spcPts val="0"/>
              </a:spcBef>
              <a:spcAft>
                <a:spcPts val="0"/>
              </a:spcAft>
              <a:buClr>
                <a:schemeClr val="dk1"/>
              </a:buClr>
              <a:buSzPts val="1150"/>
              <a:buChar char="●"/>
            </a:pPr>
            <a:r>
              <a:rPr lang="en">
                <a:solidFill>
                  <a:schemeClr val="dk1"/>
                </a:solidFill>
              </a:rPr>
              <a:t>Designed to challenge test-takers by resembling the correct answer but ultimately being incorrect.</a:t>
            </a:r>
            <a:endParaRPr>
              <a:solidFill>
                <a:schemeClr val="dk1"/>
              </a:solidFill>
            </a:endParaRPr>
          </a:p>
        </p:txBody>
      </p:sp>
      <p:sp>
        <p:nvSpPr>
          <p:cNvPr id="203" name="Google Shape;203;p40"/>
          <p:cNvSpPr txBox="1"/>
          <p:nvPr>
            <p:ph idx="1" type="body"/>
          </p:nvPr>
        </p:nvSpPr>
        <p:spPr>
          <a:xfrm>
            <a:off x="1135200" y="3259750"/>
            <a:ext cx="6322200" cy="120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Montserrat ExtraBold"/>
                <a:ea typeface="Montserrat ExtraBold"/>
                <a:cs typeface="Montserrat ExtraBold"/>
                <a:sym typeface="Montserrat ExtraBold"/>
              </a:rPr>
              <a:t>Ex:	</a:t>
            </a:r>
            <a:r>
              <a:rPr lang="en">
                <a:solidFill>
                  <a:schemeClr val="dk1"/>
                </a:solidFill>
              </a:rPr>
              <a:t>What is the capital of France?	</a:t>
            </a:r>
            <a:endParaRPr>
              <a:solidFill>
                <a:schemeClr val="dk1"/>
              </a:solidFill>
            </a:endParaRPr>
          </a:p>
          <a:p>
            <a:pPr indent="0" lvl="0" marL="457200" rtl="0" algn="l">
              <a:spcBef>
                <a:spcPts val="0"/>
              </a:spcBef>
              <a:spcAft>
                <a:spcPts val="0"/>
              </a:spcAft>
              <a:buNone/>
            </a:pPr>
            <a:r>
              <a:rPr lang="en">
                <a:solidFill>
                  <a:schemeClr val="dk1"/>
                </a:solidFill>
              </a:rPr>
              <a:t>A) Paris (Correct)</a:t>
            </a:r>
            <a:endParaRPr>
              <a:solidFill>
                <a:schemeClr val="dk1"/>
              </a:solidFill>
            </a:endParaRPr>
          </a:p>
          <a:p>
            <a:pPr indent="0" lvl="0" marL="457200" rtl="0" algn="l">
              <a:spcBef>
                <a:spcPts val="0"/>
              </a:spcBef>
              <a:spcAft>
                <a:spcPts val="0"/>
              </a:spcAft>
              <a:buNone/>
            </a:pPr>
            <a:r>
              <a:rPr lang="en">
                <a:solidFill>
                  <a:schemeClr val="dk1"/>
                </a:solidFill>
              </a:rPr>
              <a:t>B) Berlin</a:t>
            </a:r>
            <a:endParaRPr>
              <a:solidFill>
                <a:schemeClr val="dk1"/>
              </a:solidFill>
            </a:endParaRPr>
          </a:p>
          <a:p>
            <a:pPr indent="0" lvl="0" marL="457200" rtl="0" algn="l">
              <a:spcBef>
                <a:spcPts val="0"/>
              </a:spcBef>
              <a:spcAft>
                <a:spcPts val="0"/>
              </a:spcAft>
              <a:buNone/>
            </a:pPr>
            <a:r>
              <a:rPr lang="en">
                <a:solidFill>
                  <a:schemeClr val="dk1"/>
                </a:solidFill>
              </a:rPr>
              <a:t>C) London</a:t>
            </a:r>
            <a:endParaRPr>
              <a:solidFill>
                <a:schemeClr val="dk1"/>
              </a:solidFill>
            </a:endParaRPr>
          </a:p>
          <a:p>
            <a:pPr indent="0" lvl="0" marL="457200" rtl="0" algn="l">
              <a:spcBef>
                <a:spcPts val="0"/>
              </a:spcBef>
              <a:spcAft>
                <a:spcPts val="0"/>
              </a:spcAft>
              <a:buNone/>
            </a:pPr>
            <a:r>
              <a:rPr lang="en">
                <a:solidFill>
                  <a:schemeClr val="dk1"/>
                </a:solidFill>
              </a:rPr>
              <a:t>D) Rome</a:t>
            </a:r>
            <a:endParaRPr>
              <a:solidFill>
                <a:schemeClr val="dk1"/>
              </a:solidFill>
            </a:endParaRPr>
          </a:p>
          <a:p>
            <a:pPr indent="0" lvl="0" marL="457200" rtl="0" algn="l">
              <a:spcBef>
                <a:spcPts val="0"/>
              </a:spcBef>
              <a:spcAft>
                <a:spcPts val="0"/>
              </a:spcAft>
              <a:buNone/>
            </a:pPr>
            <a:r>
              <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sp>
        <p:nvSpPr>
          <p:cNvPr id="208" name="Google Shape;208;p41"/>
          <p:cNvSpPr txBox="1"/>
          <p:nvPr>
            <p:ph type="ctrTitle"/>
          </p:nvPr>
        </p:nvSpPr>
        <p:spPr>
          <a:xfrm>
            <a:off x="2003925" y="861400"/>
            <a:ext cx="5442900" cy="78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MOTIVATION</a:t>
            </a:r>
            <a:endParaRPr>
              <a:solidFill>
                <a:schemeClr val="dk1"/>
              </a:solidFill>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b="0" i="1" sz="2500">
              <a:latin typeface="Montserrat"/>
              <a:ea typeface="Montserrat"/>
              <a:cs typeface="Montserrat"/>
              <a:sym typeface="Montserrat"/>
            </a:endParaRPr>
          </a:p>
        </p:txBody>
      </p:sp>
      <p:sp>
        <p:nvSpPr>
          <p:cNvPr id="209" name="Google Shape;209;p41"/>
          <p:cNvSpPr txBox="1"/>
          <p:nvPr>
            <p:ph type="ctrTitle"/>
          </p:nvPr>
        </p:nvSpPr>
        <p:spPr>
          <a:xfrm>
            <a:off x="1748275" y="2425463"/>
            <a:ext cx="54429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i="1" lang="en" sz="2500">
                <a:solidFill>
                  <a:schemeClr val="lt2"/>
                </a:solidFill>
                <a:latin typeface="Montserrat"/>
                <a:ea typeface="Montserrat"/>
                <a:cs typeface="Montserrat"/>
                <a:sym typeface="Montserrat"/>
              </a:rPr>
              <a:t>Education:</a:t>
            </a:r>
            <a:r>
              <a:rPr b="0" i="1" lang="en" sz="2500">
                <a:latin typeface="Montserrat"/>
                <a:ea typeface="Montserrat"/>
                <a:cs typeface="Montserrat"/>
                <a:sym typeface="Montserrat"/>
              </a:rPr>
              <a:t>  </a:t>
            </a:r>
            <a:r>
              <a:rPr b="0" lang="en" sz="1400">
                <a:solidFill>
                  <a:schemeClr val="dk1"/>
                </a:solidFill>
                <a:latin typeface="Montserrat"/>
                <a:ea typeface="Montserrat"/>
                <a:cs typeface="Montserrat"/>
                <a:sym typeface="Montserrat"/>
              </a:rPr>
              <a:t>Generating quality multiple choice questions  with no bias and repetition to evaluate student performance</a:t>
            </a:r>
            <a:endParaRPr b="0" i="1" sz="25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p>
        </p:txBody>
      </p:sp>
      <p:sp>
        <p:nvSpPr>
          <p:cNvPr id="210" name="Google Shape;210;p41"/>
          <p:cNvSpPr txBox="1"/>
          <p:nvPr>
            <p:ph type="ctrTitle"/>
          </p:nvPr>
        </p:nvSpPr>
        <p:spPr>
          <a:xfrm>
            <a:off x="1748275" y="1513250"/>
            <a:ext cx="54429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i="1" lang="en" sz="2500">
                <a:solidFill>
                  <a:schemeClr val="lt2"/>
                </a:solidFill>
                <a:latin typeface="Montserrat"/>
                <a:ea typeface="Montserrat"/>
                <a:cs typeface="Montserrat"/>
                <a:sym typeface="Montserrat"/>
              </a:rPr>
              <a:t>Dataset:</a:t>
            </a:r>
            <a:r>
              <a:rPr b="0" i="1" lang="en" sz="2500">
                <a:solidFill>
                  <a:schemeClr val="dk1"/>
                </a:solidFill>
                <a:latin typeface="Montserrat"/>
                <a:ea typeface="Montserrat"/>
                <a:cs typeface="Montserrat"/>
                <a:sym typeface="Montserrat"/>
              </a:rPr>
              <a:t> </a:t>
            </a:r>
            <a:r>
              <a:rPr b="0" lang="en" sz="2500">
                <a:latin typeface="Montserrat"/>
                <a:ea typeface="Montserrat"/>
                <a:cs typeface="Montserrat"/>
                <a:sym typeface="Montserrat"/>
              </a:rPr>
              <a:t> </a:t>
            </a:r>
            <a:r>
              <a:rPr b="0" lang="en" sz="1400">
                <a:solidFill>
                  <a:schemeClr val="dk1"/>
                </a:solidFill>
                <a:latin typeface="Montserrat"/>
                <a:ea typeface="Montserrat"/>
                <a:cs typeface="Montserrat"/>
                <a:sym typeface="Montserrat"/>
              </a:rPr>
              <a:t>Generating a large-scale corpus of    Context, question-answer triplets of acceptable quality</a:t>
            </a:r>
            <a:endParaRPr b="0" sz="800">
              <a:solidFill>
                <a:schemeClr val="dk1"/>
              </a:solidFill>
              <a:latin typeface="Montserrat"/>
              <a:ea typeface="Montserrat"/>
              <a:cs typeface="Montserrat"/>
              <a:sym typeface="Montserrat"/>
            </a:endParaRPr>
          </a:p>
        </p:txBody>
      </p:sp>
      <p:sp>
        <p:nvSpPr>
          <p:cNvPr id="211" name="Google Shape;211;p41"/>
          <p:cNvSpPr txBox="1"/>
          <p:nvPr>
            <p:ph type="ctrTitle"/>
          </p:nvPr>
        </p:nvSpPr>
        <p:spPr>
          <a:xfrm>
            <a:off x="1748275" y="3337675"/>
            <a:ext cx="54429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i="1" lang="en" sz="2500">
                <a:solidFill>
                  <a:schemeClr val="lt2"/>
                </a:solidFill>
                <a:latin typeface="Montserrat"/>
                <a:ea typeface="Montserrat"/>
                <a:cs typeface="Montserrat"/>
                <a:sym typeface="Montserrat"/>
              </a:rPr>
              <a:t>Customization: </a:t>
            </a:r>
            <a:r>
              <a:rPr b="0" lang="en" sz="1400">
                <a:solidFill>
                  <a:schemeClr val="dk1"/>
                </a:solidFill>
                <a:latin typeface="Montserrat"/>
                <a:ea typeface="Montserrat"/>
                <a:cs typeface="Montserrat"/>
                <a:sym typeface="Montserrat"/>
              </a:rPr>
              <a:t>Customizing content into questions -multiple choices pairs, for chat boxes and Q/A system</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5" name="Shape 215"/>
        <p:cNvGrpSpPr/>
        <p:nvPr/>
      </p:nvGrpSpPr>
      <p:grpSpPr>
        <a:xfrm>
          <a:off x="0" y="0"/>
          <a:ext cx="0" cy="0"/>
          <a:chOff x="0" y="0"/>
          <a:chExt cx="0" cy="0"/>
        </a:xfrm>
      </p:grpSpPr>
      <p:sp>
        <p:nvSpPr>
          <p:cNvPr id="216" name="Google Shape;216;p42"/>
          <p:cNvSpPr txBox="1"/>
          <p:nvPr>
            <p:ph type="title"/>
          </p:nvPr>
        </p:nvSpPr>
        <p:spPr>
          <a:xfrm>
            <a:off x="3808150" y="1955200"/>
            <a:ext cx="4184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300">
                <a:solidFill>
                  <a:schemeClr val="dk1"/>
                </a:solidFill>
              </a:rPr>
              <a:t>Related Works</a:t>
            </a:r>
            <a:endParaRPr sz="3300">
              <a:solidFill>
                <a:schemeClr val="dk1"/>
              </a:solidFill>
            </a:endParaRPr>
          </a:p>
        </p:txBody>
      </p:sp>
      <p:sp>
        <p:nvSpPr>
          <p:cNvPr id="217" name="Google Shape;217;p42"/>
          <p:cNvSpPr txBox="1"/>
          <p:nvPr>
            <p:ph idx="2" type="title"/>
          </p:nvPr>
        </p:nvSpPr>
        <p:spPr>
          <a:xfrm>
            <a:off x="1255895" y="1622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rPr>
              <a:t>      </a:t>
            </a:r>
            <a:r>
              <a:rPr lang="en" sz="3200">
                <a:solidFill>
                  <a:schemeClr val="dk1"/>
                </a:solidFill>
              </a:rPr>
              <a:t>02</a:t>
            </a:r>
            <a:endParaRPr sz="3200">
              <a:solidFill>
                <a:schemeClr val="dk1"/>
              </a:solidFill>
            </a:endParaRPr>
          </a:p>
        </p:txBody>
      </p:sp>
      <p:cxnSp>
        <p:nvCxnSpPr>
          <p:cNvPr id="218" name="Google Shape;218;p42"/>
          <p:cNvCxnSpPr/>
          <p:nvPr/>
        </p:nvCxnSpPr>
        <p:spPr>
          <a:xfrm>
            <a:off x="3738025" y="1920997"/>
            <a:ext cx="900" cy="7695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2" name="Shape 222"/>
        <p:cNvGrpSpPr/>
        <p:nvPr/>
      </p:nvGrpSpPr>
      <p:grpSpPr>
        <a:xfrm>
          <a:off x="0" y="0"/>
          <a:ext cx="0" cy="0"/>
          <a:chOff x="0" y="0"/>
          <a:chExt cx="0" cy="0"/>
        </a:xfrm>
      </p:grpSpPr>
      <p:sp>
        <p:nvSpPr>
          <p:cNvPr id="223" name="Google Shape;223;p43"/>
          <p:cNvSpPr txBox="1"/>
          <p:nvPr>
            <p:ph type="title"/>
          </p:nvPr>
        </p:nvSpPr>
        <p:spPr>
          <a:xfrm>
            <a:off x="938500" y="445025"/>
            <a:ext cx="6347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Works Related to MCQ generation</a:t>
            </a:r>
            <a:endParaRPr>
              <a:solidFill>
                <a:schemeClr val="accent1"/>
              </a:solidFill>
            </a:endParaRPr>
          </a:p>
        </p:txBody>
      </p:sp>
      <p:sp>
        <p:nvSpPr>
          <p:cNvPr id="224" name="Google Shape;224;p43"/>
          <p:cNvSpPr txBox="1"/>
          <p:nvPr>
            <p:ph idx="1" type="body"/>
          </p:nvPr>
        </p:nvSpPr>
        <p:spPr>
          <a:xfrm>
            <a:off x="576750" y="1127550"/>
            <a:ext cx="7990500" cy="287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317500" lvl="0" marL="457200" rtl="0" algn="l">
              <a:spcBef>
                <a:spcPts val="1600"/>
              </a:spcBef>
              <a:spcAft>
                <a:spcPts val="0"/>
              </a:spcAft>
              <a:buClr>
                <a:srgbClr val="000000"/>
              </a:buClr>
              <a:buSzPts val="1400"/>
              <a:buChar char="●"/>
            </a:pPr>
            <a:r>
              <a:rPr lang="en">
                <a:solidFill>
                  <a:srgbClr val="000000"/>
                </a:solidFill>
              </a:rPr>
              <a:t>Aldabe et al.[1] introduced ArikIturri, tailored for Basque language tests, using linguistically analyzed corpora in XML format.</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Yuni et al.[6] focused on creating automatic factual open cloze questions from informative sentences, based on Part-of-Speech tagging rules.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Folajimi et al.[3] developed a system generating logical questions from input text, employing a three-step strategy: selecting sentences, identifying subject and context (Gap Selection), and analyzing optimal question formation.</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Chidinma et al.[5] proposed automatic distractor generation for multiple-choice English vocabulary questions using novel sources and semantic similarity.</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Bidyut et al.[2] applied NLP to identify discourse connectives in narrative texts for AQG, extracting text from user materials to generate questions.</a:t>
            </a:r>
            <a:endParaRPr>
              <a:solidFill>
                <a:srgbClr val="000000"/>
              </a:solidFill>
            </a:endParaRPr>
          </a:p>
        </p:txBody>
      </p:sp>
      <p:cxnSp>
        <p:nvCxnSpPr>
          <p:cNvPr id="225" name="Google Shape;225;p4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9" name="Shape 229"/>
        <p:cNvGrpSpPr/>
        <p:nvPr/>
      </p:nvGrpSpPr>
      <p:grpSpPr>
        <a:xfrm>
          <a:off x="0" y="0"/>
          <a:ext cx="0" cy="0"/>
          <a:chOff x="0" y="0"/>
          <a:chExt cx="0" cy="0"/>
        </a:xfrm>
      </p:grpSpPr>
      <p:sp>
        <p:nvSpPr>
          <p:cNvPr id="230" name="Google Shape;230;p44"/>
          <p:cNvSpPr txBox="1"/>
          <p:nvPr>
            <p:ph type="title"/>
          </p:nvPr>
        </p:nvSpPr>
        <p:spPr>
          <a:xfrm>
            <a:off x="489400" y="272050"/>
            <a:ext cx="84660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Distractor Generation in ArikIturri: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1" name="Google Shape;231;p44"/>
          <p:cNvSpPr txBox="1"/>
          <p:nvPr>
            <p:ph idx="1" type="body"/>
          </p:nvPr>
        </p:nvSpPr>
        <p:spPr>
          <a:xfrm>
            <a:off x="576750" y="821800"/>
            <a:ext cx="7990500" cy="9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
                <a:solidFill>
                  <a:srgbClr val="000000"/>
                </a:solidFill>
              </a:rPr>
              <a:t>Utilizes techniques for generating distractors in multiple-choice and error correction questions.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Techniques vary based on noun inflection forms and verb forms.</a:t>
            </a:r>
            <a:endParaRPr>
              <a:solidFill>
                <a:srgbClr val="000000"/>
              </a:solidFill>
            </a:endParaRPr>
          </a:p>
          <a:p>
            <a:pPr indent="0" lvl="0" marL="457200" rtl="0" algn="l">
              <a:spcBef>
                <a:spcPts val="0"/>
              </a:spcBef>
              <a:spcAft>
                <a:spcPts val="0"/>
              </a:spcAft>
              <a:buNone/>
            </a:pPr>
            <a:r>
              <a:t/>
            </a:r>
            <a:endParaRPr>
              <a:solidFill>
                <a:srgbClr val="000000"/>
              </a:solidFill>
            </a:endParaRPr>
          </a:p>
        </p:txBody>
      </p:sp>
      <p:cxnSp>
        <p:nvCxnSpPr>
          <p:cNvPr id="232" name="Google Shape;232;p44"/>
          <p:cNvCxnSpPr/>
          <p:nvPr/>
        </p:nvCxnSpPr>
        <p:spPr>
          <a:xfrm>
            <a:off x="665825" y="27204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33" name="Google Shape;233;p44"/>
          <p:cNvSpPr txBox="1"/>
          <p:nvPr>
            <p:ph idx="1" type="body"/>
          </p:nvPr>
        </p:nvSpPr>
        <p:spPr>
          <a:xfrm>
            <a:off x="576750" y="1824625"/>
            <a:ext cx="7990500" cy="1934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b="1" lang="en">
                <a:solidFill>
                  <a:srgbClr val="000000"/>
                </a:solidFill>
              </a:rPr>
              <a:t>For Noun Inflection Forms:</a:t>
            </a:r>
            <a:endParaRPr b="1">
              <a:solidFill>
                <a:srgbClr val="000000"/>
              </a:solidFill>
            </a:endParaRPr>
          </a:p>
          <a:p>
            <a:pPr indent="0" lvl="0" marL="457200" rtl="0" algn="l">
              <a:spcBef>
                <a:spcPts val="0"/>
              </a:spcBef>
              <a:spcAft>
                <a:spcPts val="0"/>
              </a:spcAft>
              <a:buNone/>
            </a:pPr>
            <a:r>
              <a:rPr lang="en">
                <a:solidFill>
                  <a:srgbClr val="000000"/>
                </a:solidFill>
              </a:rPr>
              <a:t>This involves changing and copying different forms of words, like how they change for different situations or numbers.</a:t>
            </a:r>
            <a:endParaRPr>
              <a:solidFill>
                <a:srgbClr val="000000"/>
              </a:solidFill>
            </a:endParaRPr>
          </a:p>
          <a:p>
            <a:pPr indent="0" lvl="0" marL="457200" rtl="0" algn="l">
              <a:spcBef>
                <a:spcPts val="0"/>
              </a:spcBef>
              <a:spcAft>
                <a:spcPts val="0"/>
              </a:spcAft>
              <a:buNone/>
            </a:pPr>
            <a:r>
              <a:t/>
            </a:r>
            <a:endParaRPr>
              <a:solidFill>
                <a:srgbClr val="000000"/>
              </a:solidFill>
            </a:endParaRPr>
          </a:p>
          <a:p>
            <a:pPr indent="-317500" lvl="0" marL="457200" rtl="0" algn="l">
              <a:spcBef>
                <a:spcPts val="0"/>
              </a:spcBef>
              <a:spcAft>
                <a:spcPts val="0"/>
              </a:spcAft>
              <a:buClr>
                <a:srgbClr val="000000"/>
              </a:buClr>
              <a:buSzPts val="1400"/>
              <a:buChar char="●"/>
            </a:pPr>
            <a:r>
              <a:rPr b="1" lang="en">
                <a:solidFill>
                  <a:srgbClr val="000000"/>
                </a:solidFill>
              </a:rPr>
              <a:t>For Verb Forms:</a:t>
            </a:r>
            <a:endParaRPr b="1">
              <a:solidFill>
                <a:srgbClr val="000000"/>
              </a:solidFill>
            </a:endParaRPr>
          </a:p>
          <a:p>
            <a:pPr indent="0" lvl="0" marL="457200" rtl="0" algn="l">
              <a:spcBef>
                <a:spcPts val="0"/>
              </a:spcBef>
              <a:spcAft>
                <a:spcPts val="0"/>
              </a:spcAft>
              <a:buNone/>
            </a:pPr>
            <a:r>
              <a:rPr lang="en">
                <a:solidFill>
                  <a:srgbClr val="000000"/>
                </a:solidFill>
              </a:rPr>
              <a:t>Involves changes in subject and object persons, verb modes, tenses, aspects, and verb	paradigms. This means changing who does what in a sentence, how they do it, and when i</a:t>
            </a:r>
            <a:r>
              <a:rPr lang="en">
                <a:solidFill>
                  <a:srgbClr val="000000"/>
                </a:solidFill>
              </a:rPr>
              <a:t>t </a:t>
            </a:r>
            <a:r>
              <a:rPr lang="en">
                <a:solidFill>
                  <a:srgbClr val="000000"/>
                </a:solidFill>
              </a:rPr>
              <a:t>happens.</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457200" rtl="0" algn="l">
              <a:spcBef>
                <a:spcPts val="0"/>
              </a:spcBef>
              <a:spcAft>
                <a:spcPts val="0"/>
              </a:spcAft>
              <a:buNone/>
            </a:pPr>
            <a:r>
              <a:t/>
            </a:r>
            <a:endParaRPr>
              <a:solidFill>
                <a:srgbClr val="000000"/>
              </a:solidFill>
            </a:endParaRPr>
          </a:p>
          <a:p>
            <a:pPr indent="0" lvl="0" marL="457200" rtl="0" algn="l">
              <a:spcBef>
                <a:spcPts val="0"/>
              </a:spcBef>
              <a:spcAft>
                <a:spcPts val="0"/>
              </a:spcAft>
              <a:buNone/>
            </a:pPr>
            <a:r>
              <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